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4" r:id="rId2"/>
    <p:sldMasterId id="2147483696" r:id="rId3"/>
  </p:sldMasterIdLst>
  <p:notesMasterIdLst>
    <p:notesMasterId r:id="rId22"/>
  </p:notesMasterIdLst>
  <p:sldIdLst>
    <p:sldId id="258" r:id="rId4"/>
    <p:sldId id="259" r:id="rId5"/>
    <p:sldId id="261" r:id="rId6"/>
    <p:sldId id="260" r:id="rId7"/>
    <p:sldId id="351" r:id="rId8"/>
    <p:sldId id="256" r:id="rId9"/>
    <p:sldId id="352" r:id="rId10"/>
    <p:sldId id="353" r:id="rId11"/>
    <p:sldId id="309" r:id="rId12"/>
    <p:sldId id="348" r:id="rId13"/>
    <p:sldId id="318" r:id="rId14"/>
    <p:sldId id="319" r:id="rId15"/>
    <p:sldId id="320" r:id="rId16"/>
    <p:sldId id="343" r:id="rId17"/>
    <p:sldId id="321" r:id="rId18"/>
    <p:sldId id="347" r:id="rId19"/>
    <p:sldId id="350" r:id="rId20"/>
    <p:sldId id="349" r:id="rId21"/>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4" d="100"/>
          <a:sy n="64" d="100"/>
        </p:scale>
        <p:origin x="97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s>
</file>

<file path=ppt/media/image1.jpeg>
</file>

<file path=ppt/media/image10.png>
</file>

<file path=ppt/media/image11.jpg>
</file>

<file path=ppt/media/image12.jpg>
</file>

<file path=ppt/media/image13.jpeg>
</file>

<file path=ppt/media/image14.jp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jpg>
</file>

<file path=ppt/media/image27.jpg>
</file>

<file path=ppt/media/image28.jpg>
</file>

<file path=ppt/media/image29.jpg>
</file>

<file path=ppt/media/image3.jpeg>
</file>

<file path=ppt/media/image30.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D727FE-EEC9-489F-9023-4AD95AB35915}" type="datetimeFigureOut">
              <a:rPr lang="es-PE" smtClean="0"/>
              <a:t>17/09/2024</a:t>
            </a:fld>
            <a:endParaRPr lang="es-PE"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AD5610-4FA8-4FC2-A993-4037A144A7F7}" type="slidenum">
              <a:rPr lang="es-PE" smtClean="0"/>
              <a:t>‹Nº›</a:t>
            </a:fld>
            <a:endParaRPr lang="es-PE" dirty="0"/>
          </a:p>
        </p:txBody>
      </p:sp>
    </p:spTree>
    <p:extLst>
      <p:ext uri="{BB962C8B-B14F-4D97-AF65-F5344CB8AC3E}">
        <p14:creationId xmlns:p14="http://schemas.microsoft.com/office/powerpoint/2010/main" val="1840660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75d534253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75d534253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52147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D8A3E63-2E36-4841-BD61-56340E6172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47496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774233" y="2250200"/>
            <a:ext cx="8466800" cy="1908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6400"/>
            </a:lvl1pPr>
            <a:lvl2pPr lvl="1" algn="ctr">
              <a:spcBef>
                <a:spcPts val="0"/>
              </a:spcBef>
              <a:spcAft>
                <a:spcPts val="0"/>
              </a:spcAft>
              <a:buClr>
                <a:srgbClr val="191919"/>
              </a:buClr>
              <a:buSzPts val="5200"/>
              <a:buNone/>
              <a:defRPr sz="6933">
                <a:solidFill>
                  <a:srgbClr val="191919"/>
                </a:solidFill>
              </a:defRPr>
            </a:lvl2pPr>
            <a:lvl3pPr lvl="2" algn="ctr">
              <a:spcBef>
                <a:spcPts val="0"/>
              </a:spcBef>
              <a:spcAft>
                <a:spcPts val="0"/>
              </a:spcAft>
              <a:buClr>
                <a:srgbClr val="191919"/>
              </a:buClr>
              <a:buSzPts val="5200"/>
              <a:buNone/>
              <a:defRPr sz="6933">
                <a:solidFill>
                  <a:srgbClr val="191919"/>
                </a:solidFill>
              </a:defRPr>
            </a:lvl3pPr>
            <a:lvl4pPr lvl="3" algn="ctr">
              <a:spcBef>
                <a:spcPts val="0"/>
              </a:spcBef>
              <a:spcAft>
                <a:spcPts val="0"/>
              </a:spcAft>
              <a:buClr>
                <a:srgbClr val="191919"/>
              </a:buClr>
              <a:buSzPts val="5200"/>
              <a:buNone/>
              <a:defRPr sz="6933">
                <a:solidFill>
                  <a:srgbClr val="191919"/>
                </a:solidFill>
              </a:defRPr>
            </a:lvl4pPr>
            <a:lvl5pPr lvl="4" algn="ctr">
              <a:spcBef>
                <a:spcPts val="0"/>
              </a:spcBef>
              <a:spcAft>
                <a:spcPts val="0"/>
              </a:spcAft>
              <a:buClr>
                <a:srgbClr val="191919"/>
              </a:buClr>
              <a:buSzPts val="5200"/>
              <a:buNone/>
              <a:defRPr sz="6933">
                <a:solidFill>
                  <a:srgbClr val="191919"/>
                </a:solidFill>
              </a:defRPr>
            </a:lvl5pPr>
            <a:lvl6pPr lvl="5" algn="ctr">
              <a:spcBef>
                <a:spcPts val="0"/>
              </a:spcBef>
              <a:spcAft>
                <a:spcPts val="0"/>
              </a:spcAft>
              <a:buClr>
                <a:srgbClr val="191919"/>
              </a:buClr>
              <a:buSzPts val="5200"/>
              <a:buNone/>
              <a:defRPr sz="6933">
                <a:solidFill>
                  <a:srgbClr val="191919"/>
                </a:solidFill>
              </a:defRPr>
            </a:lvl6pPr>
            <a:lvl7pPr lvl="6" algn="ctr">
              <a:spcBef>
                <a:spcPts val="0"/>
              </a:spcBef>
              <a:spcAft>
                <a:spcPts val="0"/>
              </a:spcAft>
              <a:buClr>
                <a:srgbClr val="191919"/>
              </a:buClr>
              <a:buSzPts val="5200"/>
              <a:buNone/>
              <a:defRPr sz="6933">
                <a:solidFill>
                  <a:srgbClr val="191919"/>
                </a:solidFill>
              </a:defRPr>
            </a:lvl7pPr>
            <a:lvl8pPr lvl="7" algn="ctr">
              <a:spcBef>
                <a:spcPts val="0"/>
              </a:spcBef>
              <a:spcAft>
                <a:spcPts val="0"/>
              </a:spcAft>
              <a:buClr>
                <a:srgbClr val="191919"/>
              </a:buClr>
              <a:buSzPts val="5200"/>
              <a:buNone/>
              <a:defRPr sz="6933">
                <a:solidFill>
                  <a:srgbClr val="191919"/>
                </a:solidFill>
              </a:defRPr>
            </a:lvl8pPr>
            <a:lvl9pPr lvl="8" algn="ctr">
              <a:spcBef>
                <a:spcPts val="0"/>
              </a:spcBef>
              <a:spcAft>
                <a:spcPts val="0"/>
              </a:spcAft>
              <a:buClr>
                <a:srgbClr val="191919"/>
              </a:buClr>
              <a:buSzPts val="5200"/>
              <a:buNone/>
              <a:defRPr sz="6933">
                <a:solidFill>
                  <a:srgbClr val="191919"/>
                </a:solidFill>
              </a:defRPr>
            </a:lvl9pPr>
          </a:lstStyle>
          <a:p>
            <a:endParaRPr/>
          </a:p>
        </p:txBody>
      </p:sp>
      <p:sp>
        <p:nvSpPr>
          <p:cNvPr id="10" name="Google Shape;10;p2"/>
          <p:cNvSpPr txBox="1">
            <a:spLocks noGrp="1"/>
          </p:cNvSpPr>
          <p:nvPr>
            <p:ph type="subTitle" idx="1"/>
          </p:nvPr>
        </p:nvSpPr>
        <p:spPr>
          <a:xfrm>
            <a:off x="2774233" y="4244000"/>
            <a:ext cx="8466800" cy="6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2133">
                <a:solidFill>
                  <a:schemeClr val="dk1"/>
                </a:solidFill>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endParaRPr/>
          </a:p>
        </p:txBody>
      </p:sp>
      <p:sp>
        <p:nvSpPr>
          <p:cNvPr id="11" name="Google Shape;11;p2"/>
          <p:cNvSpPr/>
          <p:nvPr/>
        </p:nvSpPr>
        <p:spPr>
          <a:xfrm>
            <a:off x="0" y="0"/>
            <a:ext cx="22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2" name="Google Shape;12;p2"/>
          <p:cNvCxnSpPr/>
          <p:nvPr/>
        </p:nvCxnSpPr>
        <p:spPr>
          <a:xfrm>
            <a:off x="11574333" y="-47600"/>
            <a:ext cx="0" cy="695320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29943374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0"/>
        <p:cNvGrpSpPr/>
        <p:nvPr/>
      </p:nvGrpSpPr>
      <p:grpSpPr>
        <a:xfrm>
          <a:off x="0" y="0"/>
          <a:ext cx="0" cy="0"/>
          <a:chOff x="0" y="0"/>
          <a:chExt cx="0" cy="0"/>
        </a:xfrm>
      </p:grpSpPr>
      <p:sp>
        <p:nvSpPr>
          <p:cNvPr id="71" name="Google Shape;71;p11"/>
          <p:cNvSpPr txBox="1">
            <a:spLocks noGrp="1"/>
          </p:cNvSpPr>
          <p:nvPr>
            <p:ph type="title" hasCustomPrompt="1"/>
          </p:nvPr>
        </p:nvSpPr>
        <p:spPr>
          <a:xfrm>
            <a:off x="4122300" y="1883651"/>
            <a:ext cx="7118800" cy="14524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8000">
                <a:solidFill>
                  <a:schemeClr val="dk2"/>
                </a:solidFill>
              </a:defRPr>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72" name="Google Shape;72;p11"/>
          <p:cNvSpPr txBox="1">
            <a:spLocks noGrp="1"/>
          </p:cNvSpPr>
          <p:nvPr>
            <p:ph type="subTitle" idx="1"/>
          </p:nvPr>
        </p:nvSpPr>
        <p:spPr>
          <a:xfrm>
            <a:off x="4122300" y="4311551"/>
            <a:ext cx="7118800" cy="6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2133"/>
              </a:spcBef>
              <a:spcAft>
                <a:spcPts val="0"/>
              </a:spcAft>
              <a:buSzPts val="1600"/>
              <a:buNone/>
              <a:defRPr sz="2133"/>
            </a:lvl3pPr>
            <a:lvl4pPr lvl="3" algn="ctr" rtl="0">
              <a:lnSpc>
                <a:spcPct val="100000"/>
              </a:lnSpc>
              <a:spcBef>
                <a:spcPts val="2133"/>
              </a:spcBef>
              <a:spcAft>
                <a:spcPts val="0"/>
              </a:spcAft>
              <a:buSzPts val="1600"/>
              <a:buNone/>
              <a:defRPr sz="2133"/>
            </a:lvl4pPr>
            <a:lvl5pPr lvl="4" algn="ctr" rtl="0">
              <a:lnSpc>
                <a:spcPct val="100000"/>
              </a:lnSpc>
              <a:spcBef>
                <a:spcPts val="2133"/>
              </a:spcBef>
              <a:spcAft>
                <a:spcPts val="0"/>
              </a:spcAft>
              <a:buSzPts val="1600"/>
              <a:buNone/>
              <a:defRPr sz="2133"/>
            </a:lvl5pPr>
            <a:lvl6pPr lvl="5" algn="ctr" rtl="0">
              <a:lnSpc>
                <a:spcPct val="100000"/>
              </a:lnSpc>
              <a:spcBef>
                <a:spcPts val="2133"/>
              </a:spcBef>
              <a:spcAft>
                <a:spcPts val="0"/>
              </a:spcAft>
              <a:buSzPts val="1600"/>
              <a:buNone/>
              <a:defRPr sz="2133"/>
            </a:lvl6pPr>
            <a:lvl7pPr lvl="6" algn="ctr" rtl="0">
              <a:lnSpc>
                <a:spcPct val="100000"/>
              </a:lnSpc>
              <a:spcBef>
                <a:spcPts val="2133"/>
              </a:spcBef>
              <a:spcAft>
                <a:spcPts val="0"/>
              </a:spcAft>
              <a:buSzPts val="1600"/>
              <a:buNone/>
              <a:defRPr sz="2133"/>
            </a:lvl7pPr>
            <a:lvl8pPr lvl="7" algn="ctr" rtl="0">
              <a:lnSpc>
                <a:spcPct val="100000"/>
              </a:lnSpc>
              <a:spcBef>
                <a:spcPts val="2133"/>
              </a:spcBef>
              <a:spcAft>
                <a:spcPts val="0"/>
              </a:spcAft>
              <a:buSzPts val="1600"/>
              <a:buNone/>
              <a:defRPr sz="2133"/>
            </a:lvl8pPr>
            <a:lvl9pPr lvl="8" algn="ctr" rtl="0">
              <a:lnSpc>
                <a:spcPct val="100000"/>
              </a:lnSpc>
              <a:spcBef>
                <a:spcPts val="2133"/>
              </a:spcBef>
              <a:spcAft>
                <a:spcPts val="2133"/>
              </a:spcAft>
              <a:buSzPts val="1600"/>
              <a:buNone/>
              <a:defRPr sz="2133"/>
            </a:lvl9pPr>
          </a:lstStyle>
          <a:p>
            <a:endParaRPr/>
          </a:p>
        </p:txBody>
      </p:sp>
      <p:sp>
        <p:nvSpPr>
          <p:cNvPr id="73" name="Google Shape;73;p11"/>
          <p:cNvSpPr/>
          <p:nvPr/>
        </p:nvSpPr>
        <p:spPr>
          <a:xfrm>
            <a:off x="0" y="0"/>
            <a:ext cx="354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74" name="Google Shape;74;p11"/>
          <p:cNvCxnSpPr/>
          <p:nvPr/>
        </p:nvCxnSpPr>
        <p:spPr>
          <a:xfrm>
            <a:off x="11760700" y="-47600"/>
            <a:ext cx="0" cy="695320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3329805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5"/>
        <p:cNvGrpSpPr/>
        <p:nvPr/>
      </p:nvGrpSpPr>
      <p:grpSpPr>
        <a:xfrm>
          <a:off x="0" y="0"/>
          <a:ext cx="0" cy="0"/>
          <a:chOff x="0" y="0"/>
          <a:chExt cx="0" cy="0"/>
        </a:xfrm>
      </p:grpSpPr>
    </p:spTree>
    <p:extLst>
      <p:ext uri="{BB962C8B-B14F-4D97-AF65-F5344CB8AC3E}">
        <p14:creationId xmlns:p14="http://schemas.microsoft.com/office/powerpoint/2010/main" val="19865584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76"/>
        <p:cNvGrpSpPr/>
        <p:nvPr/>
      </p:nvGrpSpPr>
      <p:grpSpPr>
        <a:xfrm>
          <a:off x="0" y="0"/>
          <a:ext cx="0" cy="0"/>
          <a:chOff x="0" y="0"/>
          <a:chExt cx="0" cy="0"/>
        </a:xfrm>
      </p:grpSpPr>
      <p:sp>
        <p:nvSpPr>
          <p:cNvPr id="77" name="Google Shape;77;p13"/>
          <p:cNvSpPr/>
          <p:nvPr/>
        </p:nvSpPr>
        <p:spPr>
          <a:xfrm>
            <a:off x="0" y="0"/>
            <a:ext cx="5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78" name="Google Shape;78;p13"/>
          <p:cNvCxnSpPr/>
          <p:nvPr/>
        </p:nvCxnSpPr>
        <p:spPr>
          <a:xfrm>
            <a:off x="11241033"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79" name="Google Shape;79;p13"/>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0" name="Google Shape;80;p13"/>
          <p:cNvSpPr txBox="1">
            <a:spLocks noGrp="1"/>
          </p:cNvSpPr>
          <p:nvPr>
            <p:ph type="title" idx="2" hasCustomPrompt="1"/>
          </p:nvPr>
        </p:nvSpPr>
        <p:spPr>
          <a:xfrm>
            <a:off x="960000" y="2106600"/>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1" name="Google Shape;81;p13"/>
          <p:cNvSpPr txBox="1">
            <a:spLocks noGrp="1"/>
          </p:cNvSpPr>
          <p:nvPr>
            <p:ph type="title" idx="3" hasCustomPrompt="1"/>
          </p:nvPr>
        </p:nvSpPr>
        <p:spPr>
          <a:xfrm>
            <a:off x="960000" y="3885717"/>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2" name="Google Shape;82;p13"/>
          <p:cNvSpPr txBox="1">
            <a:spLocks noGrp="1"/>
          </p:cNvSpPr>
          <p:nvPr>
            <p:ph type="title" idx="4" hasCustomPrompt="1"/>
          </p:nvPr>
        </p:nvSpPr>
        <p:spPr>
          <a:xfrm>
            <a:off x="4495696" y="2106600"/>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3" name="Google Shape;83;p13"/>
          <p:cNvSpPr txBox="1">
            <a:spLocks noGrp="1"/>
          </p:cNvSpPr>
          <p:nvPr>
            <p:ph type="title" idx="5" hasCustomPrompt="1"/>
          </p:nvPr>
        </p:nvSpPr>
        <p:spPr>
          <a:xfrm>
            <a:off x="4495696" y="3885717"/>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4" name="Google Shape;84;p13"/>
          <p:cNvSpPr txBox="1">
            <a:spLocks noGrp="1"/>
          </p:cNvSpPr>
          <p:nvPr>
            <p:ph type="title" idx="6" hasCustomPrompt="1"/>
          </p:nvPr>
        </p:nvSpPr>
        <p:spPr>
          <a:xfrm>
            <a:off x="8031392" y="2106600"/>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5" name="Google Shape;85;p13"/>
          <p:cNvSpPr txBox="1">
            <a:spLocks noGrp="1"/>
          </p:cNvSpPr>
          <p:nvPr>
            <p:ph type="title" idx="7" hasCustomPrompt="1"/>
          </p:nvPr>
        </p:nvSpPr>
        <p:spPr>
          <a:xfrm>
            <a:off x="8031392" y="3885717"/>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86" name="Google Shape;86;p13"/>
          <p:cNvSpPr txBox="1">
            <a:spLocks noGrp="1"/>
          </p:cNvSpPr>
          <p:nvPr>
            <p:ph type="subTitle" idx="1"/>
          </p:nvPr>
        </p:nvSpPr>
        <p:spPr>
          <a:xfrm>
            <a:off x="960000" y="2638197"/>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87" name="Google Shape;87;p13"/>
          <p:cNvSpPr txBox="1">
            <a:spLocks noGrp="1"/>
          </p:cNvSpPr>
          <p:nvPr>
            <p:ph type="subTitle" idx="8"/>
          </p:nvPr>
        </p:nvSpPr>
        <p:spPr>
          <a:xfrm>
            <a:off x="4495699" y="2638197"/>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88" name="Google Shape;88;p13"/>
          <p:cNvSpPr txBox="1">
            <a:spLocks noGrp="1"/>
          </p:cNvSpPr>
          <p:nvPr>
            <p:ph type="subTitle" idx="9"/>
          </p:nvPr>
        </p:nvSpPr>
        <p:spPr>
          <a:xfrm>
            <a:off x="8031397" y="2638197"/>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89" name="Google Shape;89;p13"/>
          <p:cNvSpPr txBox="1">
            <a:spLocks noGrp="1"/>
          </p:cNvSpPr>
          <p:nvPr>
            <p:ph type="subTitle" idx="13"/>
          </p:nvPr>
        </p:nvSpPr>
        <p:spPr>
          <a:xfrm>
            <a:off x="960000" y="4417399"/>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90" name="Google Shape;90;p13"/>
          <p:cNvSpPr txBox="1">
            <a:spLocks noGrp="1"/>
          </p:cNvSpPr>
          <p:nvPr>
            <p:ph type="subTitle" idx="14"/>
          </p:nvPr>
        </p:nvSpPr>
        <p:spPr>
          <a:xfrm>
            <a:off x="4495699" y="4417399"/>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91" name="Google Shape;91;p13"/>
          <p:cNvSpPr txBox="1">
            <a:spLocks noGrp="1"/>
          </p:cNvSpPr>
          <p:nvPr>
            <p:ph type="subTitle" idx="15"/>
          </p:nvPr>
        </p:nvSpPr>
        <p:spPr>
          <a:xfrm>
            <a:off x="8031397" y="4417399"/>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grpSp>
        <p:nvGrpSpPr>
          <p:cNvPr id="92" name="Google Shape;92;p13"/>
          <p:cNvGrpSpPr/>
          <p:nvPr/>
        </p:nvGrpSpPr>
        <p:grpSpPr>
          <a:xfrm>
            <a:off x="960000" y="6472400"/>
            <a:ext cx="11382000" cy="0"/>
            <a:chOff x="2220050" y="1547100"/>
            <a:chExt cx="8536500" cy="0"/>
          </a:xfrm>
        </p:grpSpPr>
        <p:cxnSp>
          <p:nvCxnSpPr>
            <p:cNvPr id="93" name="Google Shape;93;p13"/>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94" name="Google Shape;94;p13"/>
            <p:cNvCxnSpPr/>
            <p:nvPr/>
          </p:nvCxnSpPr>
          <p:spPr>
            <a:xfrm>
              <a:off x="2684450" y="1547100"/>
              <a:ext cx="8072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9271433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95"/>
        <p:cNvGrpSpPr/>
        <p:nvPr/>
      </p:nvGrpSpPr>
      <p:grpSpPr>
        <a:xfrm>
          <a:off x="0" y="0"/>
          <a:ext cx="0" cy="0"/>
          <a:chOff x="0" y="0"/>
          <a:chExt cx="0" cy="0"/>
        </a:xfrm>
      </p:grpSpPr>
      <p:sp>
        <p:nvSpPr>
          <p:cNvPr id="96" name="Google Shape;96;p14"/>
          <p:cNvSpPr/>
          <p:nvPr/>
        </p:nvSpPr>
        <p:spPr>
          <a:xfrm>
            <a:off x="0" y="0"/>
            <a:ext cx="5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97" name="Google Shape;97;p1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98" name="Google Shape;98;p14"/>
          <p:cNvCxnSpPr/>
          <p:nvPr/>
        </p:nvCxnSpPr>
        <p:spPr>
          <a:xfrm>
            <a:off x="11711800"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99" name="Google Shape;99;p14"/>
          <p:cNvGrpSpPr/>
          <p:nvPr/>
        </p:nvGrpSpPr>
        <p:grpSpPr>
          <a:xfrm>
            <a:off x="2001447" y="6472400"/>
            <a:ext cx="10264000" cy="0"/>
            <a:chOff x="2220050" y="1547100"/>
            <a:chExt cx="7698000" cy="0"/>
          </a:xfrm>
        </p:grpSpPr>
        <p:cxnSp>
          <p:nvCxnSpPr>
            <p:cNvPr id="100" name="Google Shape;100;p14"/>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01" name="Google Shape;101;p14"/>
            <p:cNvCxnSpPr/>
            <p:nvPr/>
          </p:nvCxnSpPr>
          <p:spPr>
            <a:xfrm>
              <a:off x="2684450" y="1547100"/>
              <a:ext cx="72336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6014448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02"/>
        <p:cNvGrpSpPr/>
        <p:nvPr/>
      </p:nvGrpSpPr>
      <p:grpSpPr>
        <a:xfrm>
          <a:off x="0" y="0"/>
          <a:ext cx="0" cy="0"/>
          <a:chOff x="0" y="0"/>
          <a:chExt cx="0" cy="0"/>
        </a:xfrm>
      </p:grpSpPr>
      <p:sp>
        <p:nvSpPr>
          <p:cNvPr id="103" name="Google Shape;103;p15"/>
          <p:cNvSpPr>
            <a:spLocks noGrp="1"/>
          </p:cNvSpPr>
          <p:nvPr>
            <p:ph type="pic" idx="2"/>
          </p:nvPr>
        </p:nvSpPr>
        <p:spPr>
          <a:xfrm>
            <a:off x="1836700" y="0"/>
            <a:ext cx="5070000" cy="4045200"/>
          </a:xfrm>
          <a:prstGeom prst="rect">
            <a:avLst/>
          </a:prstGeom>
          <a:noFill/>
          <a:ln>
            <a:noFill/>
          </a:ln>
        </p:spPr>
      </p:sp>
      <p:sp>
        <p:nvSpPr>
          <p:cNvPr id="104" name="Google Shape;104;p15"/>
          <p:cNvSpPr>
            <a:spLocks noGrp="1"/>
          </p:cNvSpPr>
          <p:nvPr>
            <p:ph type="pic" idx="3"/>
          </p:nvPr>
        </p:nvSpPr>
        <p:spPr>
          <a:xfrm>
            <a:off x="7355767" y="-31767"/>
            <a:ext cx="4858400" cy="6889600"/>
          </a:xfrm>
          <a:prstGeom prst="rect">
            <a:avLst/>
          </a:prstGeom>
          <a:noFill/>
          <a:ln>
            <a:noFill/>
          </a:ln>
        </p:spPr>
      </p:sp>
      <p:sp>
        <p:nvSpPr>
          <p:cNvPr id="105" name="Google Shape;105;p15"/>
          <p:cNvSpPr/>
          <p:nvPr/>
        </p:nvSpPr>
        <p:spPr>
          <a:xfrm>
            <a:off x="0" y="0"/>
            <a:ext cx="138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06" name="Google Shape;106;p15"/>
          <p:cNvCxnSpPr/>
          <p:nvPr/>
        </p:nvCxnSpPr>
        <p:spPr>
          <a:xfrm>
            <a:off x="11740700"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107" name="Google Shape;107;p15"/>
          <p:cNvSpPr txBox="1">
            <a:spLocks noGrp="1"/>
          </p:cNvSpPr>
          <p:nvPr>
            <p:ph type="title"/>
          </p:nvPr>
        </p:nvSpPr>
        <p:spPr>
          <a:xfrm>
            <a:off x="1836684" y="4144467"/>
            <a:ext cx="5070000" cy="8384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15"/>
          <p:cNvSpPr txBox="1">
            <a:spLocks noGrp="1"/>
          </p:cNvSpPr>
          <p:nvPr>
            <p:ph type="subTitle" idx="1"/>
          </p:nvPr>
        </p:nvSpPr>
        <p:spPr>
          <a:xfrm>
            <a:off x="1836684" y="4905867"/>
            <a:ext cx="5070000" cy="123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Tree>
    <p:extLst>
      <p:ext uri="{BB962C8B-B14F-4D97-AF65-F5344CB8AC3E}">
        <p14:creationId xmlns:p14="http://schemas.microsoft.com/office/powerpoint/2010/main" val="1594250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09"/>
        <p:cNvGrpSpPr/>
        <p:nvPr/>
      </p:nvGrpSpPr>
      <p:grpSpPr>
        <a:xfrm>
          <a:off x="0" y="0"/>
          <a:ext cx="0" cy="0"/>
          <a:chOff x="0" y="0"/>
          <a:chExt cx="0" cy="0"/>
        </a:xfrm>
      </p:grpSpPr>
      <p:sp>
        <p:nvSpPr>
          <p:cNvPr id="110" name="Google Shape;110;p16"/>
          <p:cNvSpPr txBox="1">
            <a:spLocks noGrp="1"/>
          </p:cNvSpPr>
          <p:nvPr>
            <p:ph type="title"/>
          </p:nvPr>
        </p:nvSpPr>
        <p:spPr>
          <a:xfrm>
            <a:off x="8094700" y="719333"/>
            <a:ext cx="3146400" cy="1528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 name="Google Shape;111;p16"/>
          <p:cNvSpPr txBox="1">
            <a:spLocks noGrp="1"/>
          </p:cNvSpPr>
          <p:nvPr>
            <p:ph type="subTitle" idx="1"/>
          </p:nvPr>
        </p:nvSpPr>
        <p:spPr>
          <a:xfrm>
            <a:off x="8094700" y="2094333"/>
            <a:ext cx="3146400" cy="13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12" name="Google Shape;112;p16"/>
          <p:cNvSpPr>
            <a:spLocks noGrp="1"/>
          </p:cNvSpPr>
          <p:nvPr>
            <p:ph type="pic" idx="2"/>
          </p:nvPr>
        </p:nvSpPr>
        <p:spPr>
          <a:xfrm>
            <a:off x="0" y="0"/>
            <a:ext cx="4570800" cy="6858000"/>
          </a:xfrm>
          <a:prstGeom prst="rect">
            <a:avLst/>
          </a:prstGeom>
          <a:noFill/>
          <a:ln>
            <a:noFill/>
          </a:ln>
        </p:spPr>
      </p:sp>
      <p:sp>
        <p:nvSpPr>
          <p:cNvPr id="113" name="Google Shape;113;p16"/>
          <p:cNvSpPr>
            <a:spLocks noGrp="1"/>
          </p:cNvSpPr>
          <p:nvPr>
            <p:ph type="pic" idx="3"/>
          </p:nvPr>
        </p:nvSpPr>
        <p:spPr>
          <a:xfrm>
            <a:off x="4920667" y="4088833"/>
            <a:ext cx="6274000" cy="2769200"/>
          </a:xfrm>
          <a:prstGeom prst="rect">
            <a:avLst/>
          </a:prstGeom>
          <a:noFill/>
          <a:ln>
            <a:noFill/>
          </a:ln>
        </p:spPr>
      </p:sp>
      <p:sp>
        <p:nvSpPr>
          <p:cNvPr id="114" name="Google Shape;114;p16"/>
          <p:cNvSpPr>
            <a:spLocks noGrp="1"/>
          </p:cNvSpPr>
          <p:nvPr>
            <p:ph type="pic" idx="4"/>
          </p:nvPr>
        </p:nvSpPr>
        <p:spPr>
          <a:xfrm>
            <a:off x="4920500" y="0"/>
            <a:ext cx="3047600" cy="3768400"/>
          </a:xfrm>
          <a:prstGeom prst="rect">
            <a:avLst/>
          </a:prstGeom>
          <a:noFill/>
          <a:ln>
            <a:noFill/>
          </a:ln>
        </p:spPr>
      </p:sp>
      <p:sp>
        <p:nvSpPr>
          <p:cNvPr id="115" name="Google Shape;115;p16"/>
          <p:cNvSpPr/>
          <p:nvPr/>
        </p:nvSpPr>
        <p:spPr>
          <a:xfrm>
            <a:off x="11929667" y="0"/>
            <a:ext cx="262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16" name="Google Shape;116;p16"/>
          <p:cNvCxnSpPr/>
          <p:nvPr/>
        </p:nvCxnSpPr>
        <p:spPr>
          <a:xfrm>
            <a:off x="553192" y="-47600"/>
            <a:ext cx="0" cy="695320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4421404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17"/>
        <p:cNvGrpSpPr/>
        <p:nvPr/>
      </p:nvGrpSpPr>
      <p:grpSpPr>
        <a:xfrm>
          <a:off x="0" y="0"/>
          <a:ext cx="0" cy="0"/>
          <a:chOff x="0" y="0"/>
          <a:chExt cx="0" cy="0"/>
        </a:xfrm>
      </p:grpSpPr>
      <p:sp>
        <p:nvSpPr>
          <p:cNvPr id="118" name="Google Shape;118;p17"/>
          <p:cNvSpPr txBox="1">
            <a:spLocks noGrp="1"/>
          </p:cNvSpPr>
          <p:nvPr>
            <p:ph type="title"/>
          </p:nvPr>
        </p:nvSpPr>
        <p:spPr>
          <a:xfrm>
            <a:off x="951000" y="593367"/>
            <a:ext cx="61812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9" name="Google Shape;119;p17"/>
          <p:cNvSpPr txBox="1">
            <a:spLocks noGrp="1"/>
          </p:cNvSpPr>
          <p:nvPr>
            <p:ph type="body" idx="1"/>
          </p:nvPr>
        </p:nvSpPr>
        <p:spPr>
          <a:xfrm>
            <a:off x="951000" y="1676767"/>
            <a:ext cx="10290000" cy="3679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160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sp>
        <p:nvSpPr>
          <p:cNvPr id="120" name="Google Shape;120;p17"/>
          <p:cNvSpPr/>
          <p:nvPr/>
        </p:nvSpPr>
        <p:spPr>
          <a:xfrm>
            <a:off x="0" y="0"/>
            <a:ext cx="78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21" name="Google Shape;121;p17"/>
          <p:cNvCxnSpPr/>
          <p:nvPr/>
        </p:nvCxnSpPr>
        <p:spPr>
          <a:xfrm>
            <a:off x="11647433"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22" name="Google Shape;122;p17"/>
          <p:cNvGrpSpPr/>
          <p:nvPr/>
        </p:nvGrpSpPr>
        <p:grpSpPr>
          <a:xfrm>
            <a:off x="5182233" y="6634767"/>
            <a:ext cx="7122400" cy="0"/>
            <a:chOff x="2220050" y="1547100"/>
            <a:chExt cx="5341800" cy="0"/>
          </a:xfrm>
        </p:grpSpPr>
        <p:cxnSp>
          <p:nvCxnSpPr>
            <p:cNvPr id="123" name="Google Shape;123;p17"/>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24" name="Google Shape;124;p17"/>
            <p:cNvCxnSpPr/>
            <p:nvPr/>
          </p:nvCxnSpPr>
          <p:spPr>
            <a:xfrm>
              <a:off x="2684450" y="1547100"/>
              <a:ext cx="48774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8725740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125"/>
        <p:cNvGrpSpPr/>
        <p:nvPr/>
      </p:nvGrpSpPr>
      <p:grpSpPr>
        <a:xfrm>
          <a:off x="0" y="0"/>
          <a:ext cx="0" cy="0"/>
          <a:chOff x="0" y="0"/>
          <a:chExt cx="0" cy="0"/>
        </a:xfrm>
      </p:grpSpPr>
      <p:sp>
        <p:nvSpPr>
          <p:cNvPr id="126" name="Google Shape;126;p18"/>
          <p:cNvSpPr txBox="1">
            <a:spLocks noGrp="1"/>
          </p:cNvSpPr>
          <p:nvPr>
            <p:ph type="title"/>
          </p:nvPr>
        </p:nvSpPr>
        <p:spPr>
          <a:xfrm>
            <a:off x="951000" y="593367"/>
            <a:ext cx="10290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8"/>
          <p:cNvSpPr txBox="1">
            <a:spLocks noGrp="1"/>
          </p:cNvSpPr>
          <p:nvPr>
            <p:ph type="body" idx="1"/>
          </p:nvPr>
        </p:nvSpPr>
        <p:spPr>
          <a:xfrm>
            <a:off x="951000" y="1356967"/>
            <a:ext cx="10290000" cy="5044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160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sp>
        <p:nvSpPr>
          <p:cNvPr id="128" name="Google Shape;128;p18"/>
          <p:cNvSpPr/>
          <p:nvPr/>
        </p:nvSpPr>
        <p:spPr>
          <a:xfrm>
            <a:off x="0" y="0"/>
            <a:ext cx="250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29" name="Google Shape;129;p18"/>
          <p:cNvCxnSpPr/>
          <p:nvPr/>
        </p:nvCxnSpPr>
        <p:spPr>
          <a:xfrm>
            <a:off x="11022833"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30" name="Google Shape;130;p18"/>
          <p:cNvGrpSpPr/>
          <p:nvPr/>
        </p:nvGrpSpPr>
        <p:grpSpPr>
          <a:xfrm>
            <a:off x="597733" y="6472367"/>
            <a:ext cx="11756800" cy="0"/>
            <a:chOff x="2220050" y="1547100"/>
            <a:chExt cx="8817600" cy="0"/>
          </a:xfrm>
        </p:grpSpPr>
        <p:cxnSp>
          <p:nvCxnSpPr>
            <p:cNvPr id="131" name="Google Shape;131;p18"/>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32" name="Google Shape;132;p18"/>
            <p:cNvCxnSpPr/>
            <p:nvPr/>
          </p:nvCxnSpPr>
          <p:spPr>
            <a:xfrm>
              <a:off x="2684450" y="1547100"/>
              <a:ext cx="83532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9523086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3"/>
        <p:cNvGrpSpPr/>
        <p:nvPr/>
      </p:nvGrpSpPr>
      <p:grpSpPr>
        <a:xfrm>
          <a:off x="0" y="0"/>
          <a:ext cx="0" cy="0"/>
          <a:chOff x="0" y="0"/>
          <a:chExt cx="0" cy="0"/>
        </a:xfrm>
      </p:grpSpPr>
      <p:sp>
        <p:nvSpPr>
          <p:cNvPr id="134" name="Google Shape;134;p19"/>
          <p:cNvSpPr/>
          <p:nvPr/>
        </p:nvSpPr>
        <p:spPr>
          <a:xfrm>
            <a:off x="0" y="0"/>
            <a:ext cx="224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35" name="Google Shape;135;p19"/>
          <p:cNvCxnSpPr/>
          <p:nvPr/>
        </p:nvCxnSpPr>
        <p:spPr>
          <a:xfrm>
            <a:off x="11879133"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136" name="Google Shape;136;p19"/>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7" name="Google Shape;137;p19"/>
          <p:cNvSpPr txBox="1">
            <a:spLocks noGrp="1"/>
          </p:cNvSpPr>
          <p:nvPr>
            <p:ph type="subTitle" idx="1"/>
          </p:nvPr>
        </p:nvSpPr>
        <p:spPr>
          <a:xfrm>
            <a:off x="960000" y="3033367"/>
            <a:ext cx="3374800" cy="164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38" name="Google Shape;138;p19"/>
          <p:cNvSpPr txBox="1">
            <a:spLocks noGrp="1"/>
          </p:cNvSpPr>
          <p:nvPr>
            <p:ph type="subTitle" idx="2"/>
          </p:nvPr>
        </p:nvSpPr>
        <p:spPr>
          <a:xfrm>
            <a:off x="4408636" y="3033367"/>
            <a:ext cx="3374800" cy="164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39" name="Google Shape;139;p19"/>
          <p:cNvSpPr txBox="1">
            <a:spLocks noGrp="1"/>
          </p:cNvSpPr>
          <p:nvPr>
            <p:ph type="subTitle" idx="3"/>
          </p:nvPr>
        </p:nvSpPr>
        <p:spPr>
          <a:xfrm>
            <a:off x="7857271" y="3033368"/>
            <a:ext cx="3374800" cy="164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0" name="Google Shape;140;p19"/>
          <p:cNvSpPr txBox="1">
            <a:spLocks noGrp="1"/>
          </p:cNvSpPr>
          <p:nvPr>
            <p:ph type="subTitle" idx="4"/>
          </p:nvPr>
        </p:nvSpPr>
        <p:spPr>
          <a:xfrm>
            <a:off x="960000" y="1933667"/>
            <a:ext cx="3374800" cy="107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41" name="Google Shape;141;p19"/>
          <p:cNvSpPr txBox="1">
            <a:spLocks noGrp="1"/>
          </p:cNvSpPr>
          <p:nvPr>
            <p:ph type="subTitle" idx="5"/>
          </p:nvPr>
        </p:nvSpPr>
        <p:spPr>
          <a:xfrm>
            <a:off x="4408645" y="1933667"/>
            <a:ext cx="3374800" cy="107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42" name="Google Shape;142;p19"/>
          <p:cNvSpPr txBox="1">
            <a:spLocks noGrp="1"/>
          </p:cNvSpPr>
          <p:nvPr>
            <p:ph type="subTitle" idx="6"/>
          </p:nvPr>
        </p:nvSpPr>
        <p:spPr>
          <a:xfrm>
            <a:off x="7857279" y="1933667"/>
            <a:ext cx="3374800" cy="107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Tree>
    <p:extLst>
      <p:ext uri="{BB962C8B-B14F-4D97-AF65-F5344CB8AC3E}">
        <p14:creationId xmlns:p14="http://schemas.microsoft.com/office/powerpoint/2010/main" val="1891149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43"/>
        <p:cNvGrpSpPr/>
        <p:nvPr/>
      </p:nvGrpSpPr>
      <p:grpSpPr>
        <a:xfrm>
          <a:off x="0" y="0"/>
          <a:ext cx="0" cy="0"/>
          <a:chOff x="0" y="0"/>
          <a:chExt cx="0" cy="0"/>
        </a:xfrm>
      </p:grpSpPr>
      <p:sp>
        <p:nvSpPr>
          <p:cNvPr id="144" name="Google Shape;144;p20"/>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5" name="Google Shape;145;p20"/>
          <p:cNvSpPr txBox="1">
            <a:spLocks noGrp="1"/>
          </p:cNvSpPr>
          <p:nvPr>
            <p:ph type="subTitle" idx="1"/>
          </p:nvPr>
        </p:nvSpPr>
        <p:spPr>
          <a:xfrm>
            <a:off x="968935" y="2269112"/>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6" name="Google Shape;146;p20"/>
          <p:cNvSpPr txBox="1">
            <a:spLocks noGrp="1"/>
          </p:cNvSpPr>
          <p:nvPr>
            <p:ph type="subTitle" idx="2"/>
          </p:nvPr>
        </p:nvSpPr>
        <p:spPr>
          <a:xfrm>
            <a:off x="6374840" y="2269112"/>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7" name="Google Shape;147;p20"/>
          <p:cNvSpPr txBox="1">
            <a:spLocks noGrp="1"/>
          </p:cNvSpPr>
          <p:nvPr>
            <p:ph type="subTitle" idx="3"/>
          </p:nvPr>
        </p:nvSpPr>
        <p:spPr>
          <a:xfrm>
            <a:off x="968935" y="4520033"/>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8" name="Google Shape;148;p20"/>
          <p:cNvSpPr txBox="1">
            <a:spLocks noGrp="1"/>
          </p:cNvSpPr>
          <p:nvPr>
            <p:ph type="subTitle" idx="4"/>
          </p:nvPr>
        </p:nvSpPr>
        <p:spPr>
          <a:xfrm>
            <a:off x="6374839" y="4520031"/>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9" name="Google Shape;149;p20"/>
          <p:cNvSpPr txBox="1">
            <a:spLocks noGrp="1"/>
          </p:cNvSpPr>
          <p:nvPr>
            <p:ph type="subTitle" idx="5"/>
          </p:nvPr>
        </p:nvSpPr>
        <p:spPr>
          <a:xfrm>
            <a:off x="968933" y="1761433"/>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50" name="Google Shape;150;p20"/>
          <p:cNvSpPr txBox="1">
            <a:spLocks noGrp="1"/>
          </p:cNvSpPr>
          <p:nvPr>
            <p:ph type="subTitle" idx="6"/>
          </p:nvPr>
        </p:nvSpPr>
        <p:spPr>
          <a:xfrm>
            <a:off x="968933" y="4012455"/>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51" name="Google Shape;151;p20"/>
          <p:cNvSpPr txBox="1">
            <a:spLocks noGrp="1"/>
          </p:cNvSpPr>
          <p:nvPr>
            <p:ph type="subTitle" idx="7"/>
          </p:nvPr>
        </p:nvSpPr>
        <p:spPr>
          <a:xfrm>
            <a:off x="6374795" y="1761433"/>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52" name="Google Shape;152;p20"/>
          <p:cNvSpPr txBox="1">
            <a:spLocks noGrp="1"/>
          </p:cNvSpPr>
          <p:nvPr>
            <p:ph type="subTitle" idx="8"/>
          </p:nvPr>
        </p:nvSpPr>
        <p:spPr>
          <a:xfrm>
            <a:off x="6374796" y="4012445"/>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53" name="Google Shape;153;p20"/>
          <p:cNvSpPr/>
          <p:nvPr/>
        </p:nvSpPr>
        <p:spPr>
          <a:xfrm>
            <a:off x="0" y="0"/>
            <a:ext cx="599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54" name="Google Shape;154;p20"/>
          <p:cNvCxnSpPr/>
          <p:nvPr/>
        </p:nvCxnSpPr>
        <p:spPr>
          <a:xfrm>
            <a:off x="11435900"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55" name="Google Shape;155;p20"/>
          <p:cNvGrpSpPr/>
          <p:nvPr/>
        </p:nvGrpSpPr>
        <p:grpSpPr>
          <a:xfrm>
            <a:off x="3759833" y="6431567"/>
            <a:ext cx="8444800" cy="0"/>
            <a:chOff x="2220050" y="1547100"/>
            <a:chExt cx="6333600" cy="0"/>
          </a:xfrm>
        </p:grpSpPr>
        <p:cxnSp>
          <p:nvCxnSpPr>
            <p:cNvPr id="156" name="Google Shape;156;p20"/>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57" name="Google Shape;157;p20"/>
            <p:cNvCxnSpPr/>
            <p:nvPr/>
          </p:nvCxnSpPr>
          <p:spPr>
            <a:xfrm>
              <a:off x="2684450" y="1547100"/>
              <a:ext cx="58692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932500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p:nvPr/>
        </p:nvSpPr>
        <p:spPr>
          <a:xfrm>
            <a:off x="7882333" y="0"/>
            <a:ext cx="4309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5" name="Google Shape;15;p3"/>
          <p:cNvCxnSpPr/>
          <p:nvPr/>
        </p:nvCxnSpPr>
        <p:spPr>
          <a:xfrm>
            <a:off x="950425"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16" name="Google Shape;16;p3"/>
          <p:cNvSpPr txBox="1">
            <a:spLocks noGrp="1"/>
          </p:cNvSpPr>
          <p:nvPr>
            <p:ph type="title"/>
          </p:nvPr>
        </p:nvSpPr>
        <p:spPr>
          <a:xfrm>
            <a:off x="2000267" y="3599533"/>
            <a:ext cx="4482800" cy="1122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6667"/>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7" name="Google Shape;17;p3"/>
          <p:cNvSpPr txBox="1">
            <a:spLocks noGrp="1"/>
          </p:cNvSpPr>
          <p:nvPr>
            <p:ph type="title" idx="2" hasCustomPrompt="1"/>
          </p:nvPr>
        </p:nvSpPr>
        <p:spPr>
          <a:xfrm>
            <a:off x="2000267" y="2136067"/>
            <a:ext cx="1718400" cy="11224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8000">
                <a:solidFill>
                  <a:schemeClr val="dk2"/>
                </a:solidFill>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Tree>
    <p:extLst>
      <p:ext uri="{BB962C8B-B14F-4D97-AF65-F5344CB8AC3E}">
        <p14:creationId xmlns:p14="http://schemas.microsoft.com/office/powerpoint/2010/main" val="27180086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21"/>
          <p:cNvSpPr txBox="1">
            <a:spLocks noGrp="1"/>
          </p:cNvSpPr>
          <p:nvPr>
            <p:ph type="subTitle" idx="1"/>
          </p:nvPr>
        </p:nvSpPr>
        <p:spPr>
          <a:xfrm>
            <a:off x="950533" y="2280205"/>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1" name="Google Shape;161;p21"/>
          <p:cNvSpPr txBox="1">
            <a:spLocks noGrp="1"/>
          </p:cNvSpPr>
          <p:nvPr>
            <p:ph type="subTitle" idx="2"/>
          </p:nvPr>
        </p:nvSpPr>
        <p:spPr>
          <a:xfrm>
            <a:off x="4350545" y="2280219"/>
            <a:ext cx="34904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2" name="Google Shape;162;p21"/>
          <p:cNvSpPr txBox="1">
            <a:spLocks noGrp="1"/>
          </p:cNvSpPr>
          <p:nvPr>
            <p:ph type="subTitle" idx="3"/>
          </p:nvPr>
        </p:nvSpPr>
        <p:spPr>
          <a:xfrm>
            <a:off x="950533" y="4719801"/>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3" name="Google Shape;163;p21"/>
          <p:cNvSpPr txBox="1">
            <a:spLocks noGrp="1"/>
          </p:cNvSpPr>
          <p:nvPr>
            <p:ph type="subTitle" idx="4"/>
          </p:nvPr>
        </p:nvSpPr>
        <p:spPr>
          <a:xfrm>
            <a:off x="4350557" y="4719804"/>
            <a:ext cx="34904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4" name="Google Shape;164;p21"/>
          <p:cNvSpPr txBox="1">
            <a:spLocks noGrp="1"/>
          </p:cNvSpPr>
          <p:nvPr>
            <p:ph type="subTitle" idx="5"/>
          </p:nvPr>
        </p:nvSpPr>
        <p:spPr>
          <a:xfrm>
            <a:off x="7899939" y="2280213"/>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5" name="Google Shape;165;p21"/>
          <p:cNvSpPr txBox="1">
            <a:spLocks noGrp="1"/>
          </p:cNvSpPr>
          <p:nvPr>
            <p:ph type="subTitle" idx="6"/>
          </p:nvPr>
        </p:nvSpPr>
        <p:spPr>
          <a:xfrm>
            <a:off x="7899964" y="4719801"/>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6" name="Google Shape;166;p21"/>
          <p:cNvSpPr txBox="1">
            <a:spLocks noGrp="1"/>
          </p:cNvSpPr>
          <p:nvPr>
            <p:ph type="subTitle" idx="7"/>
          </p:nvPr>
        </p:nvSpPr>
        <p:spPr>
          <a:xfrm>
            <a:off x="950533" y="1611433"/>
            <a:ext cx="3341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67" name="Google Shape;167;p21"/>
          <p:cNvSpPr txBox="1">
            <a:spLocks noGrp="1"/>
          </p:cNvSpPr>
          <p:nvPr>
            <p:ph type="subTitle" idx="8"/>
          </p:nvPr>
        </p:nvSpPr>
        <p:spPr>
          <a:xfrm>
            <a:off x="4350544" y="1611433"/>
            <a:ext cx="3487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68" name="Google Shape;168;p21"/>
          <p:cNvSpPr txBox="1">
            <a:spLocks noGrp="1"/>
          </p:cNvSpPr>
          <p:nvPr>
            <p:ph type="subTitle" idx="9"/>
          </p:nvPr>
        </p:nvSpPr>
        <p:spPr>
          <a:xfrm>
            <a:off x="7899935" y="1611433"/>
            <a:ext cx="33380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69" name="Google Shape;169;p21"/>
          <p:cNvSpPr txBox="1">
            <a:spLocks noGrp="1"/>
          </p:cNvSpPr>
          <p:nvPr>
            <p:ph type="subTitle" idx="13"/>
          </p:nvPr>
        </p:nvSpPr>
        <p:spPr>
          <a:xfrm>
            <a:off x="950533" y="4054481"/>
            <a:ext cx="3341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70" name="Google Shape;170;p21"/>
          <p:cNvSpPr txBox="1">
            <a:spLocks noGrp="1"/>
          </p:cNvSpPr>
          <p:nvPr>
            <p:ph type="subTitle" idx="14"/>
          </p:nvPr>
        </p:nvSpPr>
        <p:spPr>
          <a:xfrm>
            <a:off x="4350544" y="4054477"/>
            <a:ext cx="3487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71" name="Google Shape;171;p21"/>
          <p:cNvSpPr txBox="1">
            <a:spLocks noGrp="1"/>
          </p:cNvSpPr>
          <p:nvPr>
            <p:ph type="subTitle" idx="15"/>
          </p:nvPr>
        </p:nvSpPr>
        <p:spPr>
          <a:xfrm>
            <a:off x="7899935" y="4054471"/>
            <a:ext cx="3341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72" name="Google Shape;172;p21"/>
          <p:cNvSpPr/>
          <p:nvPr/>
        </p:nvSpPr>
        <p:spPr>
          <a:xfrm>
            <a:off x="11455000" y="0"/>
            <a:ext cx="7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73" name="Google Shape;173;p21"/>
          <p:cNvCxnSpPr/>
          <p:nvPr/>
        </p:nvCxnSpPr>
        <p:spPr>
          <a:xfrm>
            <a:off x="553192"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74" name="Google Shape;174;p21"/>
          <p:cNvGrpSpPr/>
          <p:nvPr/>
        </p:nvGrpSpPr>
        <p:grpSpPr>
          <a:xfrm flipH="1">
            <a:off x="-49833" y="6443467"/>
            <a:ext cx="8264400" cy="0"/>
            <a:chOff x="2220050" y="1547100"/>
            <a:chExt cx="6198300" cy="0"/>
          </a:xfrm>
        </p:grpSpPr>
        <p:cxnSp>
          <p:nvCxnSpPr>
            <p:cNvPr id="175" name="Google Shape;175;p21"/>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76" name="Google Shape;176;p21"/>
            <p:cNvCxnSpPr/>
            <p:nvPr/>
          </p:nvCxnSpPr>
          <p:spPr>
            <a:xfrm>
              <a:off x="2684450" y="1547100"/>
              <a:ext cx="5733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0662807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77"/>
        <p:cNvGrpSpPr/>
        <p:nvPr/>
      </p:nvGrpSpPr>
      <p:grpSpPr>
        <a:xfrm>
          <a:off x="0" y="0"/>
          <a:ext cx="0" cy="0"/>
          <a:chOff x="0" y="0"/>
          <a:chExt cx="0" cy="0"/>
        </a:xfrm>
      </p:grpSpPr>
      <p:sp>
        <p:nvSpPr>
          <p:cNvPr id="178" name="Google Shape;178;p22"/>
          <p:cNvSpPr/>
          <p:nvPr/>
        </p:nvSpPr>
        <p:spPr>
          <a:xfrm>
            <a:off x="8454800" y="0"/>
            <a:ext cx="37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79" name="Google Shape;179;p22"/>
          <p:cNvCxnSpPr/>
          <p:nvPr/>
        </p:nvCxnSpPr>
        <p:spPr>
          <a:xfrm>
            <a:off x="690592"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180" name="Google Shape;180;p22"/>
          <p:cNvSpPr txBox="1">
            <a:spLocks noGrp="1"/>
          </p:cNvSpPr>
          <p:nvPr>
            <p:ph type="title"/>
          </p:nvPr>
        </p:nvSpPr>
        <p:spPr>
          <a:xfrm>
            <a:off x="951017" y="719333"/>
            <a:ext cx="5930800" cy="141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9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22"/>
          <p:cNvSpPr txBox="1">
            <a:spLocks noGrp="1"/>
          </p:cNvSpPr>
          <p:nvPr>
            <p:ph type="subTitle" idx="1"/>
          </p:nvPr>
        </p:nvSpPr>
        <p:spPr>
          <a:xfrm>
            <a:off x="950967" y="2171433"/>
            <a:ext cx="5930800" cy="141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82" name="Google Shape;182;p22"/>
          <p:cNvSpPr txBox="1"/>
          <p:nvPr/>
        </p:nvSpPr>
        <p:spPr>
          <a:xfrm>
            <a:off x="950967" y="4705167"/>
            <a:ext cx="5020000" cy="891200"/>
          </a:xfrm>
          <a:prstGeom prst="rect">
            <a:avLst/>
          </a:prstGeom>
          <a:noFill/>
          <a:ln>
            <a:noFill/>
          </a:ln>
        </p:spPr>
        <p:txBody>
          <a:bodyPr spcFirstLastPara="1" wrap="square" lIns="121900" tIns="121900" rIns="121900" bIns="121900" anchor="t" anchorCtr="0">
            <a:noAutofit/>
          </a:bodyPr>
          <a:lstStyle/>
          <a:p>
            <a:pPr marL="0" lvl="0" indent="0" algn="l" rtl="0">
              <a:spcBef>
                <a:spcPts val="400"/>
              </a:spcBef>
              <a:spcAft>
                <a:spcPts val="0"/>
              </a:spcAft>
              <a:buNone/>
            </a:pPr>
            <a:r>
              <a:rPr lang="en" sz="1333" b="1">
                <a:solidFill>
                  <a:schemeClr val="dk1"/>
                </a:solidFill>
                <a:latin typeface="Poppins"/>
                <a:ea typeface="Poppins"/>
                <a:cs typeface="Poppins"/>
                <a:sym typeface="Poppins"/>
              </a:rPr>
              <a:t>CREDITS:</a:t>
            </a:r>
            <a:r>
              <a:rPr lang="en" sz="1333">
                <a:solidFill>
                  <a:schemeClr val="dk1"/>
                </a:solidFill>
                <a:latin typeface="Poppins"/>
                <a:ea typeface="Poppins"/>
                <a:cs typeface="Poppins"/>
                <a:sym typeface="Poppins"/>
              </a:rPr>
              <a:t> This presentation template was created by </a:t>
            </a:r>
            <a:r>
              <a:rPr lang="en" sz="1333" b="1" u="sng">
                <a:solidFill>
                  <a:schemeClr val="dk1"/>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 sz="1333">
                <a:solidFill>
                  <a:schemeClr val="dk1"/>
                </a:solidFill>
                <a:latin typeface="Poppins"/>
                <a:ea typeface="Poppins"/>
                <a:cs typeface="Poppins"/>
                <a:sym typeface="Poppins"/>
              </a:rPr>
              <a:t>, and includes icons by </a:t>
            </a:r>
            <a:r>
              <a:rPr lang="en" sz="1333" b="1" u="sng">
                <a:solidFill>
                  <a:schemeClr val="dk1"/>
                </a:solid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 sz="1333">
                <a:solidFill>
                  <a:schemeClr val="dk1"/>
                </a:solidFill>
                <a:latin typeface="Poppins"/>
                <a:ea typeface="Poppins"/>
                <a:cs typeface="Poppins"/>
                <a:sym typeface="Poppins"/>
              </a:rPr>
              <a:t>, and infographics &amp; images by </a:t>
            </a:r>
            <a:r>
              <a:rPr lang="en" sz="1333" b="1" u="sng">
                <a:solidFill>
                  <a:schemeClr val="dk1"/>
                </a:solid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r>
              <a:rPr lang="en" sz="1333" u="sng">
                <a:solidFill>
                  <a:schemeClr val="dk1"/>
                </a:solidFill>
                <a:latin typeface="Poppins"/>
                <a:ea typeface="Poppins"/>
                <a:cs typeface="Poppins"/>
                <a:sym typeface="Poppins"/>
              </a:rPr>
              <a:t> </a:t>
            </a:r>
            <a:endParaRPr sz="1333" b="1" u="sng" dirty="0">
              <a:solidFill>
                <a:schemeClr val="dk1"/>
              </a:solidFill>
              <a:latin typeface="Poppins"/>
              <a:ea typeface="Poppins"/>
              <a:cs typeface="Poppins"/>
              <a:sym typeface="Poppins"/>
            </a:endParaRPr>
          </a:p>
        </p:txBody>
      </p:sp>
    </p:spTree>
    <p:extLst>
      <p:ext uri="{BB962C8B-B14F-4D97-AF65-F5344CB8AC3E}">
        <p14:creationId xmlns:p14="http://schemas.microsoft.com/office/powerpoint/2010/main" val="3843644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183"/>
        <p:cNvGrpSpPr/>
        <p:nvPr/>
      </p:nvGrpSpPr>
      <p:grpSpPr>
        <a:xfrm>
          <a:off x="0" y="0"/>
          <a:ext cx="0" cy="0"/>
          <a:chOff x="0" y="0"/>
          <a:chExt cx="0" cy="0"/>
        </a:xfrm>
      </p:grpSpPr>
      <p:sp>
        <p:nvSpPr>
          <p:cNvPr id="184" name="Google Shape;184;p23"/>
          <p:cNvSpPr/>
          <p:nvPr/>
        </p:nvSpPr>
        <p:spPr>
          <a:xfrm>
            <a:off x="8669300" y="0"/>
            <a:ext cx="3522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85" name="Google Shape;185;p23"/>
          <p:cNvCxnSpPr/>
          <p:nvPr/>
        </p:nvCxnSpPr>
        <p:spPr>
          <a:xfrm>
            <a:off x="638967"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86" name="Google Shape;186;p23"/>
          <p:cNvGrpSpPr/>
          <p:nvPr/>
        </p:nvGrpSpPr>
        <p:grpSpPr>
          <a:xfrm flipH="1">
            <a:off x="-174800" y="417400"/>
            <a:ext cx="8619200" cy="0"/>
            <a:chOff x="2220050" y="1547100"/>
            <a:chExt cx="6464400" cy="0"/>
          </a:xfrm>
        </p:grpSpPr>
        <p:cxnSp>
          <p:nvCxnSpPr>
            <p:cNvPr id="187" name="Google Shape;187;p23"/>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88" name="Google Shape;188;p23"/>
            <p:cNvCxnSpPr/>
            <p:nvPr/>
          </p:nvCxnSpPr>
          <p:spPr>
            <a:xfrm>
              <a:off x="2684450" y="1547100"/>
              <a:ext cx="60000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0753924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89"/>
        <p:cNvGrpSpPr/>
        <p:nvPr/>
      </p:nvGrpSpPr>
      <p:grpSpPr>
        <a:xfrm>
          <a:off x="0" y="0"/>
          <a:ext cx="0" cy="0"/>
          <a:chOff x="0" y="0"/>
          <a:chExt cx="0" cy="0"/>
        </a:xfrm>
      </p:grpSpPr>
      <p:sp>
        <p:nvSpPr>
          <p:cNvPr id="190" name="Google Shape;190;p24"/>
          <p:cNvSpPr/>
          <p:nvPr/>
        </p:nvSpPr>
        <p:spPr>
          <a:xfrm flipH="1">
            <a:off x="-25033" y="-47600"/>
            <a:ext cx="1824000" cy="690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191" name="Google Shape;191;p24"/>
          <p:cNvCxnSpPr/>
          <p:nvPr/>
        </p:nvCxnSpPr>
        <p:spPr>
          <a:xfrm>
            <a:off x="11241041"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92" name="Google Shape;192;p24"/>
          <p:cNvGrpSpPr/>
          <p:nvPr/>
        </p:nvGrpSpPr>
        <p:grpSpPr>
          <a:xfrm>
            <a:off x="2398633" y="354967"/>
            <a:ext cx="9906000" cy="0"/>
            <a:chOff x="2220050" y="1547100"/>
            <a:chExt cx="7429500" cy="0"/>
          </a:xfrm>
        </p:grpSpPr>
        <p:cxnSp>
          <p:nvCxnSpPr>
            <p:cNvPr id="193" name="Google Shape;193;p24"/>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94" name="Google Shape;194;p24"/>
            <p:cNvCxnSpPr/>
            <p:nvPr/>
          </p:nvCxnSpPr>
          <p:spPr>
            <a:xfrm>
              <a:off x="2684450" y="1547100"/>
              <a:ext cx="6965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14561329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5D45D-B0DA-7F46-891A-7DB1F5EC8B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89741E-8F78-8149-B2FF-EEA1971F6B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9AB7EF5-B861-DF49-A49B-7E13D7DC334A}"/>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5" name="Footer Placeholder 4">
            <a:extLst>
              <a:ext uri="{FF2B5EF4-FFF2-40B4-BE49-F238E27FC236}">
                <a16:creationId xmlns:a16="http://schemas.microsoft.com/office/drawing/2014/main" id="{D5FDD53D-F909-6541-8C22-AA020BC69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6E5EFF-8151-694F-86D9-499FFD91B36E}"/>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21410819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5832D-757F-654D-BDAF-A5BEC32EA8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ECFD3D-5F75-354B-B116-A3FCE5FFAA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43778-7845-E042-BCB2-7CAFA354E136}"/>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5" name="Footer Placeholder 4">
            <a:extLst>
              <a:ext uri="{FF2B5EF4-FFF2-40B4-BE49-F238E27FC236}">
                <a16:creationId xmlns:a16="http://schemas.microsoft.com/office/drawing/2014/main" id="{FBF9293E-75FD-1445-B44B-98C367EC58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DDE233-3632-A046-89CB-C0A9D826E9D8}"/>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17355454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32ACD-E03B-6C45-8FCD-A650D6E1E8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6317B3-A078-6048-B6E9-7F6BD01245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BC1787-7582-804D-A734-719B1635CD91}"/>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5" name="Footer Placeholder 4">
            <a:extLst>
              <a:ext uri="{FF2B5EF4-FFF2-40B4-BE49-F238E27FC236}">
                <a16:creationId xmlns:a16="http://schemas.microsoft.com/office/drawing/2014/main" id="{5F6F6B84-61B3-8143-B7EE-7672E78EB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C133AB-2991-0A46-925E-F828B1B86A8A}"/>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41251851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2A267-4452-2C46-AEF5-4398898704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5278EA-EF10-1F46-AEB1-6C13191532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FC38D8E-A334-FF47-B936-539458BA2B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555105-C1CA-A94E-9B6B-D1951B08489E}"/>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6" name="Footer Placeholder 5">
            <a:extLst>
              <a:ext uri="{FF2B5EF4-FFF2-40B4-BE49-F238E27FC236}">
                <a16:creationId xmlns:a16="http://schemas.microsoft.com/office/drawing/2014/main" id="{09385FE9-34AF-9048-ABE3-7E5FA89E91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75EF3D-8A4A-6B49-9FCF-63612C1E8339}"/>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36948107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2AEDF-6651-234A-81DC-BAC08ED0A6B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4B00088-6D41-D546-90AC-1F51D666ED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BBC1E99-353C-CA4D-B62D-33869A9339C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1DF27D-EB86-F448-A168-D0BC04217E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EDF399-11D0-6347-B940-627B21A5EC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EFFE61-E357-C147-81E6-CEE14C22F51D}"/>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8" name="Footer Placeholder 7">
            <a:extLst>
              <a:ext uri="{FF2B5EF4-FFF2-40B4-BE49-F238E27FC236}">
                <a16:creationId xmlns:a16="http://schemas.microsoft.com/office/drawing/2014/main" id="{B6FDBAB1-8461-9942-AB0A-4B6FC20085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5D864AF-8425-7E4C-A49B-A61356103179}"/>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114978590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F7DFE-798F-C944-AAA4-7C1ADAA0EC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2706A0-7712-2747-AE93-ECDD19C41DD7}"/>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4" name="Footer Placeholder 3">
            <a:extLst>
              <a:ext uri="{FF2B5EF4-FFF2-40B4-BE49-F238E27FC236}">
                <a16:creationId xmlns:a16="http://schemas.microsoft.com/office/drawing/2014/main" id="{8A2797E6-E849-5A46-B17C-7D7290975B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9F50D7-7A82-7D4B-82EE-D676D0E2F198}"/>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1660173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960000" y="1356967"/>
            <a:ext cx="10272000" cy="4781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Clr>
                <a:schemeClr val="dk2"/>
              </a:buClr>
              <a:buSzPts val="1200"/>
              <a:buFont typeface="Nunito Light"/>
              <a:buChar char="●"/>
              <a:defRPr/>
            </a:lvl1pPr>
            <a:lvl2pPr marL="1219170" lvl="1" indent="-406390" rtl="0">
              <a:lnSpc>
                <a:spcPct val="100000"/>
              </a:lnSpc>
              <a:spcBef>
                <a:spcPts val="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sp>
        <p:nvSpPr>
          <p:cNvPr id="21" name="Google Shape;21;p4"/>
          <p:cNvSpPr/>
          <p:nvPr/>
        </p:nvSpPr>
        <p:spPr>
          <a:xfrm>
            <a:off x="11792267" y="0"/>
            <a:ext cx="400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22" name="Google Shape;22;p4"/>
          <p:cNvCxnSpPr/>
          <p:nvPr/>
        </p:nvCxnSpPr>
        <p:spPr>
          <a:xfrm>
            <a:off x="278392"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23" name="Google Shape;23;p4"/>
          <p:cNvGrpSpPr/>
          <p:nvPr/>
        </p:nvGrpSpPr>
        <p:grpSpPr>
          <a:xfrm flipH="1">
            <a:off x="-75033" y="6138667"/>
            <a:ext cx="10900400" cy="0"/>
            <a:chOff x="2220050" y="1547100"/>
            <a:chExt cx="8175300" cy="0"/>
          </a:xfrm>
        </p:grpSpPr>
        <p:cxnSp>
          <p:nvCxnSpPr>
            <p:cNvPr id="24" name="Google Shape;24;p4"/>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5" name="Google Shape;25;p4"/>
            <p:cNvCxnSpPr/>
            <p:nvPr/>
          </p:nvCxnSpPr>
          <p:spPr>
            <a:xfrm>
              <a:off x="2684450" y="1547100"/>
              <a:ext cx="7710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3159672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6532BD-0E9E-FB45-8BDA-AA7B5F09C2D4}"/>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3" name="Footer Placeholder 2">
            <a:extLst>
              <a:ext uri="{FF2B5EF4-FFF2-40B4-BE49-F238E27FC236}">
                <a16:creationId xmlns:a16="http://schemas.microsoft.com/office/drawing/2014/main" id="{40786091-46A9-2542-9AFF-9145E4C945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F67C2B-C9F3-AD40-995D-F7F40CF306CD}"/>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347548112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49786-6B5C-6243-8B48-5B1DF99DE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ACB5AD2-8B1A-5B4A-863D-CEDBA117C3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93DC63-88FD-DD43-B61C-2BAE3B4C4C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358281-5D9A-9446-BA5E-C0C18C635914}"/>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6" name="Footer Placeholder 5">
            <a:extLst>
              <a:ext uri="{FF2B5EF4-FFF2-40B4-BE49-F238E27FC236}">
                <a16:creationId xmlns:a16="http://schemas.microsoft.com/office/drawing/2014/main" id="{72D3A801-6BCD-1C4C-9469-A8F2676135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1CE3FA-E21B-7B49-BFBA-3D9699658C47}"/>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2059341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5C664-A97E-1841-928E-722244AE79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F86625-F976-1644-B4D9-8086F6E248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F827558-1179-8F4B-B634-9189972B34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1525F6-9B5E-9C4C-8A8E-EE237C15DD70}"/>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6" name="Footer Placeholder 5">
            <a:extLst>
              <a:ext uri="{FF2B5EF4-FFF2-40B4-BE49-F238E27FC236}">
                <a16:creationId xmlns:a16="http://schemas.microsoft.com/office/drawing/2014/main" id="{58163FF8-F43D-5443-B6A5-1B6EBA4465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1C15A7-65DA-0E48-A07E-C9E9DBEE35EB}"/>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365332254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99B81-170D-E241-BFED-1F78941DBA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1BB6FB6-D503-0A4F-BCAE-A42D8C2BCC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34703F-2502-2C43-81F2-A4D65536F1E3}"/>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5" name="Footer Placeholder 4">
            <a:extLst>
              <a:ext uri="{FF2B5EF4-FFF2-40B4-BE49-F238E27FC236}">
                <a16:creationId xmlns:a16="http://schemas.microsoft.com/office/drawing/2014/main" id="{E8195A84-60FC-F04B-80D0-201822BC09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398E4C-74D9-B249-A628-D1847C82FC80}"/>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103957137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42EEDF-230C-CB40-90BB-9526E5C98C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66DA4C-820E-B046-AEBD-47E4BCC56F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7B75F4-A31F-E74C-A228-00D9D116237F}"/>
              </a:ext>
            </a:extLst>
          </p:cNvPr>
          <p:cNvSpPr>
            <a:spLocks noGrp="1"/>
          </p:cNvSpPr>
          <p:nvPr>
            <p:ph type="dt" sz="half" idx="10"/>
          </p:nvPr>
        </p:nvSpPr>
        <p:spPr/>
        <p:txBody>
          <a:bodyPr/>
          <a:lstStyle/>
          <a:p>
            <a:fld id="{A908F8FA-A31A-BA4F-AC99-7BD93704A23A}" type="datetimeFigureOut">
              <a:rPr lang="en-US" smtClean="0"/>
              <a:t>9/17/2024</a:t>
            </a:fld>
            <a:endParaRPr lang="en-US"/>
          </a:p>
        </p:txBody>
      </p:sp>
      <p:sp>
        <p:nvSpPr>
          <p:cNvPr id="5" name="Footer Placeholder 4">
            <a:extLst>
              <a:ext uri="{FF2B5EF4-FFF2-40B4-BE49-F238E27FC236}">
                <a16:creationId xmlns:a16="http://schemas.microsoft.com/office/drawing/2014/main" id="{A422AC17-F909-7147-86A9-F6B35CC0FB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73963D-E1FA-CA4E-B28A-22DBBAF8047F}"/>
              </a:ext>
            </a:extLst>
          </p:cNvPr>
          <p:cNvSpPr>
            <a:spLocks noGrp="1"/>
          </p:cNvSpPr>
          <p:nvPr>
            <p:ph type="sldNum" sz="quarter" idx="12"/>
          </p:nvPr>
        </p:nvSpPr>
        <p:spPr/>
        <p:txBody>
          <a:bodyPr/>
          <a:lstStyle/>
          <a:p>
            <a:fld id="{485409B2-1ECD-E14F-ADC9-2DAF0586EE86}" type="slidenum">
              <a:rPr lang="en-US" smtClean="0"/>
              <a:t>‹Nº›</a:t>
            </a:fld>
            <a:endParaRPr lang="en-US"/>
          </a:p>
        </p:txBody>
      </p:sp>
    </p:spTree>
    <p:extLst>
      <p:ext uri="{BB962C8B-B14F-4D97-AF65-F5344CB8AC3E}">
        <p14:creationId xmlns:p14="http://schemas.microsoft.com/office/powerpoint/2010/main" val="57552510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PE"/>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PE"/>
          </a:p>
        </p:txBody>
      </p:sp>
      <p:sp>
        <p:nvSpPr>
          <p:cNvPr id="4" name="Marcador de fecha 3"/>
          <p:cNvSpPr>
            <a:spLocks noGrp="1"/>
          </p:cNvSpPr>
          <p:nvPr>
            <p:ph type="dt" sz="half" idx="10"/>
          </p:nvPr>
        </p:nvSpPr>
        <p:spPr/>
        <p:txBody>
          <a:bodyPr/>
          <a:lstStyle/>
          <a:p>
            <a:fld id="{71E1C3A9-9E2D-4610-B07F-476436A68C42}" type="datetimeFigureOut">
              <a:rPr lang="es-PE" smtClean="0"/>
              <a:t>17/09/2024</a:t>
            </a:fld>
            <a:endParaRPr lang="es-PE"/>
          </a:p>
        </p:txBody>
      </p:sp>
      <p:sp>
        <p:nvSpPr>
          <p:cNvPr id="5" name="Marcador de pie de página 4"/>
          <p:cNvSpPr>
            <a:spLocks noGrp="1"/>
          </p:cNvSpPr>
          <p:nvPr>
            <p:ph type="ftr" sz="quarter" idx="11"/>
          </p:nvPr>
        </p:nvSpPr>
        <p:spPr/>
        <p:txBody>
          <a:bodyPr/>
          <a:lstStyle/>
          <a:p>
            <a:endParaRPr lang="es-PE"/>
          </a:p>
        </p:txBody>
      </p:sp>
      <p:sp>
        <p:nvSpPr>
          <p:cNvPr id="6" name="Marcador de número de diapositiva 5"/>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128419402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PE"/>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p:cNvSpPr>
            <a:spLocks noGrp="1"/>
          </p:cNvSpPr>
          <p:nvPr>
            <p:ph type="dt" sz="half" idx="10"/>
          </p:nvPr>
        </p:nvSpPr>
        <p:spPr/>
        <p:txBody>
          <a:bodyPr/>
          <a:lstStyle/>
          <a:p>
            <a:fld id="{71E1C3A9-9E2D-4610-B07F-476436A68C42}" type="datetimeFigureOut">
              <a:rPr lang="es-PE" smtClean="0"/>
              <a:t>17/09/2024</a:t>
            </a:fld>
            <a:endParaRPr lang="es-PE"/>
          </a:p>
        </p:txBody>
      </p:sp>
      <p:sp>
        <p:nvSpPr>
          <p:cNvPr id="5" name="Marcador de pie de página 4"/>
          <p:cNvSpPr>
            <a:spLocks noGrp="1"/>
          </p:cNvSpPr>
          <p:nvPr>
            <p:ph type="ftr" sz="quarter" idx="11"/>
          </p:nvPr>
        </p:nvSpPr>
        <p:spPr/>
        <p:txBody>
          <a:bodyPr/>
          <a:lstStyle/>
          <a:p>
            <a:endParaRPr lang="es-PE"/>
          </a:p>
        </p:txBody>
      </p:sp>
      <p:sp>
        <p:nvSpPr>
          <p:cNvPr id="6" name="Marcador de número de diapositiva 5"/>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7510079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PE"/>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71E1C3A9-9E2D-4610-B07F-476436A68C42}" type="datetimeFigureOut">
              <a:rPr lang="es-PE" smtClean="0"/>
              <a:t>17/09/2024</a:t>
            </a:fld>
            <a:endParaRPr lang="es-PE"/>
          </a:p>
        </p:txBody>
      </p:sp>
      <p:sp>
        <p:nvSpPr>
          <p:cNvPr id="5" name="Marcador de pie de página 4"/>
          <p:cNvSpPr>
            <a:spLocks noGrp="1"/>
          </p:cNvSpPr>
          <p:nvPr>
            <p:ph type="ftr" sz="quarter" idx="11"/>
          </p:nvPr>
        </p:nvSpPr>
        <p:spPr/>
        <p:txBody>
          <a:bodyPr/>
          <a:lstStyle/>
          <a:p>
            <a:endParaRPr lang="es-PE"/>
          </a:p>
        </p:txBody>
      </p:sp>
      <p:sp>
        <p:nvSpPr>
          <p:cNvPr id="6" name="Marcador de número de diapositiva 5"/>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317445794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PE"/>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fecha 4"/>
          <p:cNvSpPr>
            <a:spLocks noGrp="1"/>
          </p:cNvSpPr>
          <p:nvPr>
            <p:ph type="dt" sz="half" idx="10"/>
          </p:nvPr>
        </p:nvSpPr>
        <p:spPr/>
        <p:txBody>
          <a:bodyPr/>
          <a:lstStyle/>
          <a:p>
            <a:fld id="{71E1C3A9-9E2D-4610-B07F-476436A68C42}" type="datetimeFigureOut">
              <a:rPr lang="es-PE" smtClean="0"/>
              <a:t>17/09/2024</a:t>
            </a:fld>
            <a:endParaRPr lang="es-PE"/>
          </a:p>
        </p:txBody>
      </p:sp>
      <p:sp>
        <p:nvSpPr>
          <p:cNvPr id="6" name="Marcador de pie de página 5"/>
          <p:cNvSpPr>
            <a:spLocks noGrp="1"/>
          </p:cNvSpPr>
          <p:nvPr>
            <p:ph type="ftr" sz="quarter" idx="11"/>
          </p:nvPr>
        </p:nvSpPr>
        <p:spPr/>
        <p:txBody>
          <a:bodyPr/>
          <a:lstStyle/>
          <a:p>
            <a:endParaRPr lang="es-PE"/>
          </a:p>
        </p:txBody>
      </p:sp>
      <p:sp>
        <p:nvSpPr>
          <p:cNvPr id="7" name="Marcador de número de diapositiva 6"/>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61401178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PE"/>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7" name="Marcador de fecha 6"/>
          <p:cNvSpPr>
            <a:spLocks noGrp="1"/>
          </p:cNvSpPr>
          <p:nvPr>
            <p:ph type="dt" sz="half" idx="10"/>
          </p:nvPr>
        </p:nvSpPr>
        <p:spPr/>
        <p:txBody>
          <a:bodyPr/>
          <a:lstStyle/>
          <a:p>
            <a:fld id="{71E1C3A9-9E2D-4610-B07F-476436A68C42}" type="datetimeFigureOut">
              <a:rPr lang="es-PE" smtClean="0"/>
              <a:t>17/09/2024</a:t>
            </a:fld>
            <a:endParaRPr lang="es-PE"/>
          </a:p>
        </p:txBody>
      </p:sp>
      <p:sp>
        <p:nvSpPr>
          <p:cNvPr id="8" name="Marcador de pie de página 7"/>
          <p:cNvSpPr>
            <a:spLocks noGrp="1"/>
          </p:cNvSpPr>
          <p:nvPr>
            <p:ph type="ftr" sz="quarter" idx="11"/>
          </p:nvPr>
        </p:nvSpPr>
        <p:spPr/>
        <p:txBody>
          <a:bodyPr/>
          <a:lstStyle/>
          <a:p>
            <a:endParaRPr lang="es-PE"/>
          </a:p>
        </p:txBody>
      </p:sp>
      <p:sp>
        <p:nvSpPr>
          <p:cNvPr id="9" name="Marcador de número de diapositiva 8"/>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2719158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6"/>
        <p:cNvGrpSpPr/>
        <p:nvPr/>
      </p:nvGrpSpPr>
      <p:grpSpPr>
        <a:xfrm>
          <a:off x="0" y="0"/>
          <a:ext cx="0" cy="0"/>
          <a:chOff x="0" y="0"/>
          <a:chExt cx="0" cy="0"/>
        </a:xfrm>
      </p:grpSpPr>
      <p:sp>
        <p:nvSpPr>
          <p:cNvPr id="27" name="Google Shape;27;p5"/>
          <p:cNvSpPr/>
          <p:nvPr/>
        </p:nvSpPr>
        <p:spPr>
          <a:xfrm>
            <a:off x="10368200" y="0"/>
            <a:ext cx="1824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28" name="Google Shape;28;p5"/>
          <p:cNvCxnSpPr/>
          <p:nvPr/>
        </p:nvCxnSpPr>
        <p:spPr>
          <a:xfrm>
            <a:off x="340825"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29" name="Google Shape;29;p5"/>
          <p:cNvSpPr txBox="1">
            <a:spLocks noGrp="1"/>
          </p:cNvSpPr>
          <p:nvPr>
            <p:ph type="title"/>
          </p:nvPr>
        </p:nvSpPr>
        <p:spPr>
          <a:xfrm>
            <a:off x="960000" y="593367"/>
            <a:ext cx="82216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 name="Google Shape;30;p5"/>
          <p:cNvSpPr txBox="1">
            <a:spLocks noGrp="1"/>
          </p:cNvSpPr>
          <p:nvPr>
            <p:ph type="subTitle" idx="1"/>
          </p:nvPr>
        </p:nvSpPr>
        <p:spPr>
          <a:xfrm>
            <a:off x="5165175" y="2924195"/>
            <a:ext cx="4001200" cy="234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 name="Google Shape;31;p5"/>
          <p:cNvSpPr txBox="1">
            <a:spLocks noGrp="1"/>
          </p:cNvSpPr>
          <p:nvPr>
            <p:ph type="subTitle" idx="2"/>
          </p:nvPr>
        </p:nvSpPr>
        <p:spPr>
          <a:xfrm>
            <a:off x="960000" y="2924203"/>
            <a:ext cx="4001200" cy="234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 name="Google Shape;32;p5"/>
          <p:cNvSpPr txBox="1">
            <a:spLocks noGrp="1"/>
          </p:cNvSpPr>
          <p:nvPr>
            <p:ph type="subTitle" idx="3"/>
          </p:nvPr>
        </p:nvSpPr>
        <p:spPr>
          <a:xfrm>
            <a:off x="960000" y="1787833"/>
            <a:ext cx="4001200" cy="111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3" name="Google Shape;33;p5"/>
          <p:cNvSpPr txBox="1">
            <a:spLocks noGrp="1"/>
          </p:cNvSpPr>
          <p:nvPr>
            <p:ph type="subTitle" idx="4"/>
          </p:nvPr>
        </p:nvSpPr>
        <p:spPr>
          <a:xfrm>
            <a:off x="5165175" y="1787833"/>
            <a:ext cx="4001200" cy="111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grpSp>
        <p:nvGrpSpPr>
          <p:cNvPr id="34" name="Google Shape;34;p5"/>
          <p:cNvGrpSpPr/>
          <p:nvPr/>
        </p:nvGrpSpPr>
        <p:grpSpPr>
          <a:xfrm flipH="1">
            <a:off x="-25033" y="6138667"/>
            <a:ext cx="9906000" cy="0"/>
            <a:chOff x="2220050" y="1547100"/>
            <a:chExt cx="7429500" cy="0"/>
          </a:xfrm>
        </p:grpSpPr>
        <p:cxnSp>
          <p:nvCxnSpPr>
            <p:cNvPr id="35" name="Google Shape;35;p5"/>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36" name="Google Shape;36;p5"/>
            <p:cNvCxnSpPr/>
            <p:nvPr/>
          </p:nvCxnSpPr>
          <p:spPr>
            <a:xfrm>
              <a:off x="2684450" y="1547100"/>
              <a:ext cx="6965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29995189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PE"/>
          </a:p>
        </p:txBody>
      </p:sp>
      <p:sp>
        <p:nvSpPr>
          <p:cNvPr id="3" name="Marcador de fecha 2"/>
          <p:cNvSpPr>
            <a:spLocks noGrp="1"/>
          </p:cNvSpPr>
          <p:nvPr>
            <p:ph type="dt" sz="half" idx="10"/>
          </p:nvPr>
        </p:nvSpPr>
        <p:spPr/>
        <p:txBody>
          <a:bodyPr/>
          <a:lstStyle/>
          <a:p>
            <a:fld id="{71E1C3A9-9E2D-4610-B07F-476436A68C42}" type="datetimeFigureOut">
              <a:rPr lang="es-PE" smtClean="0"/>
              <a:t>17/09/2024</a:t>
            </a:fld>
            <a:endParaRPr lang="es-PE"/>
          </a:p>
        </p:txBody>
      </p:sp>
      <p:sp>
        <p:nvSpPr>
          <p:cNvPr id="4" name="Marcador de pie de página 3"/>
          <p:cNvSpPr>
            <a:spLocks noGrp="1"/>
          </p:cNvSpPr>
          <p:nvPr>
            <p:ph type="ftr" sz="quarter" idx="11"/>
          </p:nvPr>
        </p:nvSpPr>
        <p:spPr/>
        <p:txBody>
          <a:bodyPr/>
          <a:lstStyle/>
          <a:p>
            <a:endParaRPr lang="es-PE"/>
          </a:p>
        </p:txBody>
      </p:sp>
      <p:sp>
        <p:nvSpPr>
          <p:cNvPr id="5" name="Marcador de número de diapositiva 4"/>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402941505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71E1C3A9-9E2D-4610-B07F-476436A68C42}" type="datetimeFigureOut">
              <a:rPr lang="es-PE" smtClean="0"/>
              <a:t>17/09/2024</a:t>
            </a:fld>
            <a:endParaRPr lang="es-PE"/>
          </a:p>
        </p:txBody>
      </p:sp>
      <p:sp>
        <p:nvSpPr>
          <p:cNvPr id="3" name="Marcador de pie de página 2"/>
          <p:cNvSpPr>
            <a:spLocks noGrp="1"/>
          </p:cNvSpPr>
          <p:nvPr>
            <p:ph type="ftr" sz="quarter" idx="11"/>
          </p:nvPr>
        </p:nvSpPr>
        <p:spPr/>
        <p:txBody>
          <a:bodyPr/>
          <a:lstStyle/>
          <a:p>
            <a:endParaRPr lang="es-PE"/>
          </a:p>
        </p:txBody>
      </p:sp>
      <p:sp>
        <p:nvSpPr>
          <p:cNvPr id="4" name="Marcador de número de diapositiva 3"/>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161217218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71E1C3A9-9E2D-4610-B07F-476436A68C42}" type="datetimeFigureOut">
              <a:rPr lang="es-PE" smtClean="0"/>
              <a:t>17/09/2024</a:t>
            </a:fld>
            <a:endParaRPr lang="es-PE"/>
          </a:p>
        </p:txBody>
      </p:sp>
      <p:sp>
        <p:nvSpPr>
          <p:cNvPr id="6" name="Marcador de pie de página 5"/>
          <p:cNvSpPr>
            <a:spLocks noGrp="1"/>
          </p:cNvSpPr>
          <p:nvPr>
            <p:ph type="ftr" sz="quarter" idx="11"/>
          </p:nvPr>
        </p:nvSpPr>
        <p:spPr/>
        <p:txBody>
          <a:bodyPr/>
          <a:lstStyle/>
          <a:p>
            <a:endParaRPr lang="es-PE"/>
          </a:p>
        </p:txBody>
      </p:sp>
      <p:sp>
        <p:nvSpPr>
          <p:cNvPr id="7" name="Marcador de número de diapositiva 6"/>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46270503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71E1C3A9-9E2D-4610-B07F-476436A68C42}" type="datetimeFigureOut">
              <a:rPr lang="es-PE" smtClean="0"/>
              <a:t>17/09/2024</a:t>
            </a:fld>
            <a:endParaRPr lang="es-PE"/>
          </a:p>
        </p:txBody>
      </p:sp>
      <p:sp>
        <p:nvSpPr>
          <p:cNvPr id="6" name="Marcador de pie de página 5"/>
          <p:cNvSpPr>
            <a:spLocks noGrp="1"/>
          </p:cNvSpPr>
          <p:nvPr>
            <p:ph type="ftr" sz="quarter" idx="11"/>
          </p:nvPr>
        </p:nvSpPr>
        <p:spPr/>
        <p:txBody>
          <a:bodyPr/>
          <a:lstStyle/>
          <a:p>
            <a:endParaRPr lang="es-PE"/>
          </a:p>
        </p:txBody>
      </p:sp>
      <p:sp>
        <p:nvSpPr>
          <p:cNvPr id="7" name="Marcador de número de diapositiva 6"/>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306356790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PE"/>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p:cNvSpPr>
            <a:spLocks noGrp="1"/>
          </p:cNvSpPr>
          <p:nvPr>
            <p:ph type="dt" sz="half" idx="10"/>
          </p:nvPr>
        </p:nvSpPr>
        <p:spPr/>
        <p:txBody>
          <a:bodyPr/>
          <a:lstStyle/>
          <a:p>
            <a:fld id="{71E1C3A9-9E2D-4610-B07F-476436A68C42}" type="datetimeFigureOut">
              <a:rPr lang="es-PE" smtClean="0"/>
              <a:t>17/09/2024</a:t>
            </a:fld>
            <a:endParaRPr lang="es-PE"/>
          </a:p>
        </p:txBody>
      </p:sp>
      <p:sp>
        <p:nvSpPr>
          <p:cNvPr id="5" name="Marcador de pie de página 4"/>
          <p:cNvSpPr>
            <a:spLocks noGrp="1"/>
          </p:cNvSpPr>
          <p:nvPr>
            <p:ph type="ftr" sz="quarter" idx="11"/>
          </p:nvPr>
        </p:nvSpPr>
        <p:spPr/>
        <p:txBody>
          <a:bodyPr/>
          <a:lstStyle/>
          <a:p>
            <a:endParaRPr lang="es-PE"/>
          </a:p>
        </p:txBody>
      </p:sp>
      <p:sp>
        <p:nvSpPr>
          <p:cNvPr id="6" name="Marcador de número de diapositiva 5"/>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258275771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PE"/>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p:cNvSpPr>
            <a:spLocks noGrp="1"/>
          </p:cNvSpPr>
          <p:nvPr>
            <p:ph type="dt" sz="half" idx="10"/>
          </p:nvPr>
        </p:nvSpPr>
        <p:spPr/>
        <p:txBody>
          <a:bodyPr/>
          <a:lstStyle/>
          <a:p>
            <a:fld id="{71E1C3A9-9E2D-4610-B07F-476436A68C42}" type="datetimeFigureOut">
              <a:rPr lang="es-PE" smtClean="0"/>
              <a:t>17/09/2024</a:t>
            </a:fld>
            <a:endParaRPr lang="es-PE"/>
          </a:p>
        </p:txBody>
      </p:sp>
      <p:sp>
        <p:nvSpPr>
          <p:cNvPr id="5" name="Marcador de pie de página 4"/>
          <p:cNvSpPr>
            <a:spLocks noGrp="1"/>
          </p:cNvSpPr>
          <p:nvPr>
            <p:ph type="ftr" sz="quarter" idx="11"/>
          </p:nvPr>
        </p:nvSpPr>
        <p:spPr/>
        <p:txBody>
          <a:bodyPr/>
          <a:lstStyle/>
          <a:p>
            <a:endParaRPr lang="es-PE"/>
          </a:p>
        </p:txBody>
      </p:sp>
      <p:sp>
        <p:nvSpPr>
          <p:cNvPr id="6" name="Marcador de número de diapositiva 5"/>
          <p:cNvSpPr>
            <a:spLocks noGrp="1"/>
          </p:cNvSpPr>
          <p:nvPr>
            <p:ph type="sldNum" sz="quarter" idx="12"/>
          </p:nvPr>
        </p:nvSpPr>
        <p:spPr/>
        <p:txBody>
          <a:bodyPr/>
          <a:lstStyle/>
          <a:p>
            <a:fld id="{F3DD5EEC-71D3-495C-A434-3AA3837C9FC0}" type="slidenum">
              <a:rPr lang="es-PE" smtClean="0"/>
              <a:t>‹Nº›</a:t>
            </a:fld>
            <a:endParaRPr lang="es-PE"/>
          </a:p>
        </p:txBody>
      </p:sp>
    </p:spTree>
    <p:extLst>
      <p:ext uri="{BB962C8B-B14F-4D97-AF65-F5344CB8AC3E}">
        <p14:creationId xmlns:p14="http://schemas.microsoft.com/office/powerpoint/2010/main" val="3108899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 name="Google Shape;39;p6"/>
          <p:cNvSpPr/>
          <p:nvPr/>
        </p:nvSpPr>
        <p:spPr>
          <a:xfrm>
            <a:off x="11241033" y="0"/>
            <a:ext cx="951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40" name="Google Shape;40;p6"/>
          <p:cNvCxnSpPr/>
          <p:nvPr/>
        </p:nvCxnSpPr>
        <p:spPr>
          <a:xfrm>
            <a:off x="469100"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41" name="Google Shape;41;p6"/>
          <p:cNvGrpSpPr/>
          <p:nvPr/>
        </p:nvGrpSpPr>
        <p:grpSpPr>
          <a:xfrm flipH="1">
            <a:off x="-112933" y="6534867"/>
            <a:ext cx="9406800" cy="0"/>
            <a:chOff x="2220050" y="1547100"/>
            <a:chExt cx="7055100" cy="0"/>
          </a:xfrm>
        </p:grpSpPr>
        <p:cxnSp>
          <p:nvCxnSpPr>
            <p:cNvPr id="42" name="Google Shape;42;p6"/>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43" name="Google Shape;43;p6"/>
            <p:cNvCxnSpPr/>
            <p:nvPr/>
          </p:nvCxnSpPr>
          <p:spPr>
            <a:xfrm>
              <a:off x="2684450" y="1547100"/>
              <a:ext cx="65907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02273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4"/>
        <p:cNvGrpSpPr/>
        <p:nvPr/>
      </p:nvGrpSpPr>
      <p:grpSpPr>
        <a:xfrm>
          <a:off x="0" y="0"/>
          <a:ext cx="0" cy="0"/>
          <a:chOff x="0" y="0"/>
          <a:chExt cx="0" cy="0"/>
        </a:xfrm>
      </p:grpSpPr>
      <p:sp>
        <p:nvSpPr>
          <p:cNvPr id="45" name="Google Shape;45;p7"/>
          <p:cNvSpPr/>
          <p:nvPr/>
        </p:nvSpPr>
        <p:spPr>
          <a:xfrm>
            <a:off x="8669300" y="0"/>
            <a:ext cx="3522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46" name="Google Shape;46;p7"/>
          <p:cNvCxnSpPr/>
          <p:nvPr/>
        </p:nvCxnSpPr>
        <p:spPr>
          <a:xfrm>
            <a:off x="164300"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47" name="Google Shape;47;p7"/>
          <p:cNvSpPr txBox="1">
            <a:spLocks noGrp="1"/>
          </p:cNvSpPr>
          <p:nvPr>
            <p:ph type="subTitle" idx="1"/>
          </p:nvPr>
        </p:nvSpPr>
        <p:spPr>
          <a:xfrm>
            <a:off x="960000" y="1884484"/>
            <a:ext cx="7095200" cy="356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Char char="●"/>
              <a:defRPr/>
            </a:lvl1pPr>
            <a:lvl2pPr lvl="1" algn="ctr" rtl="0">
              <a:lnSpc>
                <a:spcPct val="100000"/>
              </a:lnSpc>
              <a:spcBef>
                <a:spcPts val="1333"/>
              </a:spcBef>
              <a:spcAft>
                <a:spcPts val="0"/>
              </a:spcAft>
              <a:buClr>
                <a:srgbClr val="E76A28"/>
              </a:buClr>
              <a:buSzPts val="1200"/>
              <a:buChar char="○"/>
              <a:defRPr/>
            </a:lvl2pPr>
            <a:lvl3pPr lvl="2" algn="ctr" rtl="0">
              <a:lnSpc>
                <a:spcPct val="100000"/>
              </a:lnSpc>
              <a:spcBef>
                <a:spcPts val="2133"/>
              </a:spcBef>
              <a:spcAft>
                <a:spcPts val="0"/>
              </a:spcAft>
              <a:buClr>
                <a:srgbClr val="E76A28"/>
              </a:buClr>
              <a:buSzPts val="1200"/>
              <a:buChar char="■"/>
              <a:defRPr/>
            </a:lvl3pPr>
            <a:lvl4pPr lvl="3" algn="ctr" rtl="0">
              <a:lnSpc>
                <a:spcPct val="100000"/>
              </a:lnSpc>
              <a:spcBef>
                <a:spcPts val="2133"/>
              </a:spcBef>
              <a:spcAft>
                <a:spcPts val="0"/>
              </a:spcAft>
              <a:buClr>
                <a:srgbClr val="E76A28"/>
              </a:buClr>
              <a:buSzPts val="1200"/>
              <a:buChar char="●"/>
              <a:defRPr/>
            </a:lvl4pPr>
            <a:lvl5pPr lvl="4" algn="ctr" rtl="0">
              <a:lnSpc>
                <a:spcPct val="100000"/>
              </a:lnSpc>
              <a:spcBef>
                <a:spcPts val="2133"/>
              </a:spcBef>
              <a:spcAft>
                <a:spcPts val="0"/>
              </a:spcAft>
              <a:buClr>
                <a:srgbClr val="E76A28"/>
              </a:buClr>
              <a:buSzPts val="1200"/>
              <a:buChar char="○"/>
              <a:defRPr/>
            </a:lvl5pPr>
            <a:lvl6pPr lvl="5" algn="ctr" rtl="0">
              <a:lnSpc>
                <a:spcPct val="100000"/>
              </a:lnSpc>
              <a:spcBef>
                <a:spcPts val="2133"/>
              </a:spcBef>
              <a:spcAft>
                <a:spcPts val="0"/>
              </a:spcAft>
              <a:buClr>
                <a:srgbClr val="999999"/>
              </a:buClr>
              <a:buSzPts val="1200"/>
              <a:buChar char="■"/>
              <a:defRPr/>
            </a:lvl6pPr>
            <a:lvl7pPr lvl="6" algn="ctr" rtl="0">
              <a:lnSpc>
                <a:spcPct val="100000"/>
              </a:lnSpc>
              <a:spcBef>
                <a:spcPts val="2133"/>
              </a:spcBef>
              <a:spcAft>
                <a:spcPts val="0"/>
              </a:spcAft>
              <a:buClr>
                <a:srgbClr val="999999"/>
              </a:buClr>
              <a:buSzPts val="1200"/>
              <a:buChar char="●"/>
              <a:defRPr/>
            </a:lvl7pPr>
            <a:lvl8pPr lvl="7" algn="ctr" rtl="0">
              <a:lnSpc>
                <a:spcPct val="100000"/>
              </a:lnSpc>
              <a:spcBef>
                <a:spcPts val="2133"/>
              </a:spcBef>
              <a:spcAft>
                <a:spcPts val="0"/>
              </a:spcAft>
              <a:buClr>
                <a:srgbClr val="999999"/>
              </a:buClr>
              <a:buSzPts val="1200"/>
              <a:buChar char="○"/>
              <a:defRPr/>
            </a:lvl8pPr>
            <a:lvl9pPr lvl="8" algn="ctr" rtl="0">
              <a:lnSpc>
                <a:spcPct val="100000"/>
              </a:lnSpc>
              <a:spcBef>
                <a:spcPts val="2133"/>
              </a:spcBef>
              <a:spcAft>
                <a:spcPts val="2133"/>
              </a:spcAft>
              <a:buClr>
                <a:srgbClr val="999999"/>
              </a:buClr>
              <a:buSzPts val="1200"/>
              <a:buChar char="■"/>
              <a:defRPr/>
            </a:lvl9pPr>
          </a:lstStyle>
          <a:p>
            <a:endParaRPr/>
          </a:p>
        </p:txBody>
      </p:sp>
      <p:sp>
        <p:nvSpPr>
          <p:cNvPr id="48" name="Google Shape;48;p7"/>
          <p:cNvSpPr txBox="1">
            <a:spLocks noGrp="1"/>
          </p:cNvSpPr>
          <p:nvPr>
            <p:ph type="title"/>
          </p:nvPr>
        </p:nvSpPr>
        <p:spPr>
          <a:xfrm>
            <a:off x="960000" y="593367"/>
            <a:ext cx="70952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9" name="Google Shape;49;p7"/>
          <p:cNvGrpSpPr/>
          <p:nvPr/>
        </p:nvGrpSpPr>
        <p:grpSpPr>
          <a:xfrm flipH="1">
            <a:off x="-125033" y="6138667"/>
            <a:ext cx="5596400" cy="0"/>
            <a:chOff x="2220050" y="1547100"/>
            <a:chExt cx="4197300" cy="0"/>
          </a:xfrm>
        </p:grpSpPr>
        <p:cxnSp>
          <p:nvCxnSpPr>
            <p:cNvPr id="50" name="Google Shape;50;p7"/>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51" name="Google Shape;51;p7"/>
            <p:cNvCxnSpPr/>
            <p:nvPr/>
          </p:nvCxnSpPr>
          <p:spPr>
            <a:xfrm>
              <a:off x="2684450" y="1547100"/>
              <a:ext cx="3732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2199586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2"/>
        <p:cNvGrpSpPr/>
        <p:nvPr/>
      </p:nvGrpSpPr>
      <p:grpSpPr>
        <a:xfrm>
          <a:off x="0" y="0"/>
          <a:ext cx="0" cy="0"/>
          <a:chOff x="0" y="0"/>
          <a:chExt cx="0" cy="0"/>
        </a:xfrm>
      </p:grpSpPr>
      <p:sp>
        <p:nvSpPr>
          <p:cNvPr id="53" name="Google Shape;53;p8"/>
          <p:cNvSpPr txBox="1">
            <a:spLocks noGrp="1"/>
          </p:cNvSpPr>
          <p:nvPr>
            <p:ph type="title"/>
          </p:nvPr>
        </p:nvSpPr>
        <p:spPr>
          <a:xfrm>
            <a:off x="4605433" y="1742800"/>
            <a:ext cx="6010800" cy="33724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54" name="Google Shape;54;p8"/>
          <p:cNvSpPr/>
          <p:nvPr/>
        </p:nvSpPr>
        <p:spPr>
          <a:xfrm>
            <a:off x="0" y="0"/>
            <a:ext cx="354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cxnSp>
        <p:nvCxnSpPr>
          <p:cNvPr id="55" name="Google Shape;55;p8"/>
          <p:cNvCxnSpPr/>
          <p:nvPr/>
        </p:nvCxnSpPr>
        <p:spPr>
          <a:xfrm>
            <a:off x="11241033"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56" name="Google Shape;56;p8"/>
          <p:cNvGrpSpPr/>
          <p:nvPr/>
        </p:nvGrpSpPr>
        <p:grpSpPr>
          <a:xfrm>
            <a:off x="4307800" y="6347467"/>
            <a:ext cx="8034000" cy="0"/>
            <a:chOff x="2220050" y="1547100"/>
            <a:chExt cx="6025500" cy="0"/>
          </a:xfrm>
        </p:grpSpPr>
        <p:cxnSp>
          <p:nvCxnSpPr>
            <p:cNvPr id="57" name="Google Shape;57;p8"/>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58" name="Google Shape;58;p8"/>
            <p:cNvCxnSpPr/>
            <p:nvPr/>
          </p:nvCxnSpPr>
          <p:spPr>
            <a:xfrm>
              <a:off x="2684450" y="1547100"/>
              <a:ext cx="5561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514546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9"/>
        <p:cNvGrpSpPr/>
        <p:nvPr/>
      </p:nvGrpSpPr>
      <p:grpSpPr>
        <a:xfrm>
          <a:off x="0" y="0"/>
          <a:ext cx="0" cy="0"/>
          <a:chOff x="0" y="0"/>
          <a:chExt cx="0" cy="0"/>
        </a:xfrm>
      </p:grpSpPr>
      <p:sp>
        <p:nvSpPr>
          <p:cNvPr id="60" name="Google Shape;60;p9"/>
          <p:cNvSpPr/>
          <p:nvPr/>
        </p:nvSpPr>
        <p:spPr>
          <a:xfrm>
            <a:off x="7407633" y="0"/>
            <a:ext cx="4784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61" name="Google Shape;61;p9"/>
          <p:cNvSpPr txBox="1">
            <a:spLocks noGrp="1"/>
          </p:cNvSpPr>
          <p:nvPr>
            <p:ph type="title"/>
          </p:nvPr>
        </p:nvSpPr>
        <p:spPr>
          <a:xfrm>
            <a:off x="950967" y="1672000"/>
            <a:ext cx="5544800" cy="261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4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62" name="Google Shape;62;p9"/>
          <p:cNvSpPr txBox="1">
            <a:spLocks noGrp="1"/>
          </p:cNvSpPr>
          <p:nvPr>
            <p:ph type="subTitle" idx="1"/>
          </p:nvPr>
        </p:nvSpPr>
        <p:spPr>
          <a:xfrm>
            <a:off x="950967" y="4291200"/>
            <a:ext cx="5544800" cy="8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cxnSp>
        <p:nvCxnSpPr>
          <p:cNvPr id="63" name="Google Shape;63;p9"/>
          <p:cNvCxnSpPr/>
          <p:nvPr/>
        </p:nvCxnSpPr>
        <p:spPr>
          <a:xfrm>
            <a:off x="690592"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64" name="Google Shape;64;p9"/>
          <p:cNvGrpSpPr/>
          <p:nvPr/>
        </p:nvGrpSpPr>
        <p:grpSpPr>
          <a:xfrm flipH="1">
            <a:off x="-125033" y="6138667"/>
            <a:ext cx="5596400" cy="0"/>
            <a:chOff x="2220050" y="1547100"/>
            <a:chExt cx="4197300" cy="0"/>
          </a:xfrm>
        </p:grpSpPr>
        <p:cxnSp>
          <p:nvCxnSpPr>
            <p:cNvPr id="65" name="Google Shape;65;p9"/>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66" name="Google Shape;66;p9"/>
            <p:cNvCxnSpPr/>
            <p:nvPr/>
          </p:nvCxnSpPr>
          <p:spPr>
            <a:xfrm>
              <a:off x="2684450" y="1547100"/>
              <a:ext cx="3732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222582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0" y="-19833"/>
            <a:ext cx="12192000" cy="6878000"/>
          </a:xfrm>
          <a:prstGeom prst="rect">
            <a:avLst/>
          </a:prstGeom>
          <a:noFill/>
          <a:ln>
            <a:noFill/>
          </a:ln>
        </p:spPr>
      </p:sp>
      <p:sp>
        <p:nvSpPr>
          <p:cNvPr id="69" name="Google Shape;69;p10"/>
          <p:cNvSpPr txBox="1">
            <a:spLocks noGrp="1"/>
          </p:cNvSpPr>
          <p:nvPr>
            <p:ph type="title"/>
          </p:nvPr>
        </p:nvSpPr>
        <p:spPr>
          <a:xfrm>
            <a:off x="950967" y="5115833"/>
            <a:ext cx="4765600" cy="10004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2800"/>
              <a:buNone/>
              <a:defRPr sz="2400" b="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1432141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3.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593367"/>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oppins"/>
              <a:buNone/>
              <a:defRPr sz="2800" b="1">
                <a:solidFill>
                  <a:schemeClr val="dk1"/>
                </a:solidFill>
                <a:latin typeface="Poppins"/>
                <a:ea typeface="Poppins"/>
                <a:cs typeface="Poppins"/>
                <a:sym typeface="Poppins"/>
              </a:defRPr>
            </a:lvl1pPr>
            <a:lvl2pPr lvl="1"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2pPr>
            <a:lvl3pPr lvl="2"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3pPr>
            <a:lvl4pPr lvl="3"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4pPr>
            <a:lvl5pPr lvl="4"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5pPr>
            <a:lvl6pPr lvl="5"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6pPr>
            <a:lvl7pPr lvl="6"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7pPr>
            <a:lvl8pPr lvl="7"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8pPr>
            <a:lvl9pPr lvl="8"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1pPr>
            <a:lvl2pPr marL="914400" lvl="1"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2pPr>
            <a:lvl3pPr marL="1371600" lvl="2"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3pPr>
            <a:lvl4pPr marL="1828800" lvl="3"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4pPr>
            <a:lvl5pPr marL="2286000" lvl="4"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5pPr>
            <a:lvl6pPr marL="2743200" lvl="5"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6pPr>
            <a:lvl7pPr marL="3200400" lvl="6"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7pPr>
            <a:lvl8pPr marL="3657600" lvl="7"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8pPr>
            <a:lvl9pPr marL="4114800" lvl="8" indent="-304800">
              <a:lnSpc>
                <a:spcPct val="100000"/>
              </a:lnSpc>
              <a:spcBef>
                <a:spcPts val="1600"/>
              </a:spcBef>
              <a:spcAft>
                <a:spcPts val="1600"/>
              </a:spcAft>
              <a:buClr>
                <a:schemeClr val="dk1"/>
              </a:buClr>
              <a:buSzPts val="1200"/>
              <a:buFont typeface="Poppins"/>
              <a:buChar char="■"/>
              <a:defRPr sz="1200">
                <a:solidFill>
                  <a:schemeClr val="dk1"/>
                </a:solidFill>
                <a:latin typeface="Poppins"/>
                <a:ea typeface="Poppins"/>
                <a:cs typeface="Poppins"/>
                <a:sym typeface="Poppins"/>
              </a:defRPr>
            </a:lvl9pPr>
          </a:lstStyle>
          <a:p>
            <a:endParaRPr/>
          </a:p>
        </p:txBody>
      </p:sp>
    </p:spTree>
    <p:extLst>
      <p:ext uri="{BB962C8B-B14F-4D97-AF65-F5344CB8AC3E}">
        <p14:creationId xmlns:p14="http://schemas.microsoft.com/office/powerpoint/2010/main" val="98945577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F482CF-397D-4943-94B6-8A09EDBBCB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81B3C6-8273-994F-9051-8F153166AA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469032-942E-B240-890C-2167C5F37C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08F8FA-A31A-BA4F-AC99-7BD93704A23A}" type="datetimeFigureOut">
              <a:rPr lang="en-US" smtClean="0"/>
              <a:t>9/17/2024</a:t>
            </a:fld>
            <a:endParaRPr lang="en-US"/>
          </a:p>
        </p:txBody>
      </p:sp>
      <p:sp>
        <p:nvSpPr>
          <p:cNvPr id="5" name="Footer Placeholder 4">
            <a:extLst>
              <a:ext uri="{FF2B5EF4-FFF2-40B4-BE49-F238E27FC236}">
                <a16:creationId xmlns:a16="http://schemas.microsoft.com/office/drawing/2014/main" id="{9BAF1471-3AA1-7842-8730-C5A2F40C69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3534B4-80AF-934B-9A5B-19A12D160B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409B2-1ECD-E14F-ADC9-2DAF0586EE86}" type="slidenum">
              <a:rPr lang="en-US" smtClean="0"/>
              <a:t>‹Nº›</a:t>
            </a:fld>
            <a:endParaRPr lang="en-US"/>
          </a:p>
        </p:txBody>
      </p:sp>
    </p:spTree>
    <p:extLst>
      <p:ext uri="{BB962C8B-B14F-4D97-AF65-F5344CB8AC3E}">
        <p14:creationId xmlns:p14="http://schemas.microsoft.com/office/powerpoint/2010/main" val="299592846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PE"/>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E1C3A9-9E2D-4610-B07F-476436A68C42}" type="datetimeFigureOut">
              <a:rPr lang="es-PE" smtClean="0"/>
              <a:t>17/09/2024</a:t>
            </a:fld>
            <a:endParaRPr lang="es-PE"/>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DD5EEC-71D3-495C-A434-3AA3837C9FC0}" type="slidenum">
              <a:rPr lang="es-PE" smtClean="0"/>
              <a:t>‹Nº›</a:t>
            </a:fld>
            <a:endParaRPr lang="es-PE"/>
          </a:p>
        </p:txBody>
      </p:sp>
    </p:spTree>
    <p:extLst>
      <p:ext uri="{BB962C8B-B14F-4D97-AF65-F5344CB8AC3E}">
        <p14:creationId xmlns:p14="http://schemas.microsoft.com/office/powerpoint/2010/main" val="65499372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Layout" Target="../slideLayouts/slideLayout2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1.jpe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2.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3.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4.pn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5.pn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26.jp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5.xml"/><Relationship Id="rId6" Type="http://schemas.openxmlformats.org/officeDocument/2006/relationships/image" Target="../media/image29.jpg"/><Relationship Id="rId5" Type="http://schemas.openxmlformats.org/officeDocument/2006/relationships/image" Target="../media/image28.jpg"/><Relationship Id="rId4" Type="http://schemas.openxmlformats.org/officeDocument/2006/relationships/image" Target="../media/image27.jp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5.png"/><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5.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36.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5.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8"/>
          <p:cNvSpPr txBox="1">
            <a:spLocks noGrp="1"/>
          </p:cNvSpPr>
          <p:nvPr>
            <p:ph type="ctrTitle"/>
          </p:nvPr>
        </p:nvSpPr>
        <p:spPr>
          <a:xfrm>
            <a:off x="2774233" y="2250200"/>
            <a:ext cx="8787600" cy="1407399"/>
          </a:xfrm>
          <a:prstGeom prst="rect">
            <a:avLst/>
          </a:prstGeom>
        </p:spPr>
        <p:txBody>
          <a:bodyPr spcFirstLastPara="1" wrap="square" lIns="121900" tIns="121900" rIns="121900" bIns="121900" anchor="b" anchorCtr="0">
            <a:noAutofit/>
          </a:bodyPr>
          <a:lstStyle/>
          <a:p>
            <a:pPr algn="ctr"/>
            <a:r>
              <a:rPr lang="es-PE" sz="6000" b="1" dirty="0"/>
              <a:t>Plantas C3, C4 y CAM</a:t>
            </a:r>
            <a:endParaRPr lang="es-PE" sz="6000" dirty="0"/>
          </a:p>
        </p:txBody>
      </p:sp>
      <p:sp>
        <p:nvSpPr>
          <p:cNvPr id="206" name="Google Shape;206;p28"/>
          <p:cNvSpPr txBox="1">
            <a:spLocks noGrp="1"/>
          </p:cNvSpPr>
          <p:nvPr>
            <p:ph type="subTitle" idx="1"/>
          </p:nvPr>
        </p:nvSpPr>
        <p:spPr>
          <a:xfrm>
            <a:off x="37255" y="4544368"/>
            <a:ext cx="2644665" cy="1791305"/>
          </a:xfrm>
          <a:prstGeom prst="rect">
            <a:avLst/>
          </a:prstGeom>
        </p:spPr>
        <p:txBody>
          <a:bodyPr spcFirstLastPara="1" wrap="square" lIns="121900" tIns="121900" rIns="121900" bIns="121900" anchor="t" anchorCtr="0">
            <a:noAutofit/>
          </a:bodyPr>
          <a:lstStyle/>
          <a:p>
            <a:pPr marL="0" indent="0"/>
            <a:r>
              <a:rPr lang="es-PE" sz="1400" b="1" u="sng" dirty="0"/>
              <a:t>Alumnos:</a:t>
            </a:r>
          </a:p>
          <a:p>
            <a:pPr marL="0" indent="0">
              <a:lnSpc>
                <a:spcPct val="200000"/>
              </a:lnSpc>
            </a:pPr>
            <a:r>
              <a:rPr lang="es-PE" sz="1400" b="1" dirty="0"/>
              <a:t>Chávez chacón Elmer</a:t>
            </a:r>
          </a:p>
          <a:p>
            <a:pPr marL="0" indent="0">
              <a:lnSpc>
                <a:spcPct val="200000"/>
              </a:lnSpc>
            </a:pPr>
            <a:r>
              <a:rPr lang="es-PE" sz="1400" b="1" dirty="0"/>
              <a:t>Delgado Rafael Jamil</a:t>
            </a:r>
          </a:p>
          <a:p>
            <a:pPr marL="0" indent="0">
              <a:lnSpc>
                <a:spcPct val="200000"/>
              </a:lnSpc>
            </a:pPr>
            <a:r>
              <a:rPr lang="es-PE" sz="1400" b="1" dirty="0"/>
              <a:t>Lopez Merino Jhon</a:t>
            </a:r>
          </a:p>
        </p:txBody>
      </p:sp>
      <p:grpSp>
        <p:nvGrpSpPr>
          <p:cNvPr id="207" name="Google Shape;207;p28"/>
          <p:cNvGrpSpPr/>
          <p:nvPr/>
        </p:nvGrpSpPr>
        <p:grpSpPr>
          <a:xfrm>
            <a:off x="2900107" y="2017829"/>
            <a:ext cx="8661726" cy="65803"/>
            <a:chOff x="2220050" y="1547100"/>
            <a:chExt cx="7055100" cy="0"/>
          </a:xfrm>
        </p:grpSpPr>
        <p:cxnSp>
          <p:nvCxnSpPr>
            <p:cNvPr id="208" name="Google Shape;208;p28"/>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09" name="Google Shape;209;p28"/>
            <p:cNvCxnSpPr/>
            <p:nvPr/>
          </p:nvCxnSpPr>
          <p:spPr>
            <a:xfrm>
              <a:off x="2684450" y="1547100"/>
              <a:ext cx="6590700" cy="0"/>
            </a:xfrm>
            <a:prstGeom prst="straightConnector1">
              <a:avLst/>
            </a:prstGeom>
            <a:noFill/>
            <a:ln w="9525" cap="flat" cmpd="sng">
              <a:solidFill>
                <a:schemeClr val="dk1"/>
              </a:solidFill>
              <a:prstDash val="solid"/>
              <a:round/>
              <a:headEnd type="none" w="med" len="med"/>
              <a:tailEnd type="none" w="med" len="med"/>
            </a:ln>
          </p:spPr>
        </p:cxnSp>
      </p:grpSp>
      <p:pic>
        <p:nvPicPr>
          <p:cNvPr id="2" name="Picture 2" descr="Logotipo - UNTRM">
            <a:extLst>
              <a:ext uri="{FF2B5EF4-FFF2-40B4-BE49-F238E27FC236}">
                <a16:creationId xmlns:a16="http://schemas.microsoft.com/office/drawing/2014/main" id="{821F8473-E01B-CC4D-B82F-FF156703F5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06267" y="210648"/>
            <a:ext cx="1743583" cy="167644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4">
            <a:extLst>
              <a:ext uri="{FF2B5EF4-FFF2-40B4-BE49-F238E27FC236}">
                <a16:creationId xmlns:a16="http://schemas.microsoft.com/office/drawing/2014/main" id="{1FCF00B0-DAAB-4291-A91B-D49DEBFEC0AC}"/>
              </a:ext>
            </a:extLst>
          </p:cNvPr>
          <p:cNvSpPr>
            <a:spLocks noChangeArrowheads="1"/>
          </p:cNvSpPr>
          <p:nvPr/>
        </p:nvSpPr>
        <p:spPr bwMode="auto">
          <a:xfrm>
            <a:off x="2900106" y="385075"/>
            <a:ext cx="6558687" cy="1354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0" fontAlgn="base" latinLnBrk="0" hangingPunct="0">
              <a:lnSpc>
                <a:spcPct val="100000"/>
              </a:lnSpc>
              <a:spcBef>
                <a:spcPct val="0"/>
              </a:spcBef>
              <a:spcAft>
                <a:spcPts val="600"/>
              </a:spcAft>
              <a:buClrTx/>
              <a:buSzTx/>
              <a:buFontTx/>
              <a:buNone/>
              <a:tabLst>
                <a:tab pos="349250" algn="l"/>
                <a:tab pos="944563" algn="l"/>
              </a:tabLst>
            </a:pPr>
            <a:r>
              <a:rPr kumimoji="0" lang="es-PE" altLang="pt-BR" b="1" i="0" u="none" strike="noStrike" cap="none" normalizeH="0" baseline="0" dirty="0">
                <a:ln>
                  <a:noFill/>
                </a:ln>
                <a:solidFill>
                  <a:srgbClr val="002060"/>
                </a:solidFill>
                <a:effectLst/>
                <a:ea typeface="Times New Roman" panose="02020603050405020304" pitchFamily="18" charset="0"/>
                <a:cs typeface="Arial" panose="020B0604020202020204" pitchFamily="34" charset="0"/>
              </a:rPr>
              <a:t>UNIVERSIDAD NACIONAL</a:t>
            </a:r>
            <a:r>
              <a:rPr lang="pt-BR" altLang="pt-BR" dirty="0">
                <a:solidFill>
                  <a:srgbClr val="002060"/>
                </a:solidFill>
              </a:rPr>
              <a:t> </a:t>
            </a:r>
            <a:r>
              <a:rPr kumimoji="0" lang="es-PE" altLang="pt-BR" b="1" i="0" u="none" strike="noStrike" cap="none" normalizeH="0" baseline="0" dirty="0">
                <a:ln>
                  <a:noFill/>
                </a:ln>
                <a:solidFill>
                  <a:srgbClr val="002060"/>
                </a:solidFill>
                <a:effectLst/>
                <a:ea typeface="Times New Roman" panose="02020603050405020304" pitchFamily="18" charset="0"/>
                <a:cs typeface="Arial" panose="020B0604020202020204" pitchFamily="34" charset="0"/>
              </a:rPr>
              <a:t>TORIBIO RODR</a:t>
            </a:r>
            <a:r>
              <a:rPr kumimoji="0" lang="es-PE" altLang="pt-BR" b="1" i="0" u="none" strike="noStrike" cap="none" normalizeH="0" baseline="0" dirty="0">
                <a:ln>
                  <a:noFill/>
                </a:ln>
                <a:solidFill>
                  <a:srgbClr val="002060"/>
                </a:solidFill>
                <a:effectLst/>
                <a:latin typeface="Calibri" panose="020F0502020204030204" pitchFamily="34" charset="0"/>
                <a:ea typeface="Times New Roman" panose="02020603050405020304" pitchFamily="18" charset="0"/>
                <a:cs typeface="Arial" panose="020B0604020202020204" pitchFamily="34" charset="0"/>
              </a:rPr>
              <a:t>Í</a:t>
            </a:r>
            <a:r>
              <a:rPr kumimoji="0" lang="es-PE" altLang="pt-BR" b="1" i="0" u="none" strike="noStrike" cap="none" normalizeH="0" baseline="0" dirty="0">
                <a:ln>
                  <a:noFill/>
                </a:ln>
                <a:solidFill>
                  <a:srgbClr val="002060"/>
                </a:solidFill>
                <a:effectLst/>
                <a:ea typeface="Times New Roman" panose="02020603050405020304" pitchFamily="18" charset="0"/>
                <a:cs typeface="Arial" panose="020B0604020202020204" pitchFamily="34" charset="0"/>
              </a:rPr>
              <a:t>GUEZ DE MENDOZA DE AMAZONAS</a:t>
            </a:r>
            <a:endParaRPr kumimoji="0" lang="pt-BR" altLang="pt-BR" b="0" i="0" u="none" strike="noStrike" cap="none" normalizeH="0" baseline="0" dirty="0">
              <a:ln>
                <a:noFill/>
              </a:ln>
              <a:solidFill>
                <a:srgbClr val="002060"/>
              </a:solidFill>
              <a:effectLst/>
            </a:endParaRPr>
          </a:p>
          <a:p>
            <a:pPr marL="0" marR="0" lvl="0" indent="0" algn="ctr" defTabSz="914400" rtl="0" eaLnBrk="0" fontAlgn="base" latinLnBrk="0" hangingPunct="0">
              <a:lnSpc>
                <a:spcPct val="100000"/>
              </a:lnSpc>
              <a:spcBef>
                <a:spcPct val="0"/>
              </a:spcBef>
              <a:spcAft>
                <a:spcPts val="600"/>
              </a:spcAft>
              <a:buClrTx/>
              <a:buSzTx/>
              <a:buFontTx/>
              <a:buNone/>
              <a:tabLst>
                <a:tab pos="349250" algn="l"/>
                <a:tab pos="944563" algn="l"/>
              </a:tabLst>
            </a:pPr>
            <a:r>
              <a:rPr kumimoji="0" lang="es-PE" altLang="pt-BR" b="1" i="0" u="none" strike="noStrike" cap="none" normalizeH="0" baseline="0" dirty="0">
                <a:ln>
                  <a:noFill/>
                </a:ln>
                <a:solidFill>
                  <a:srgbClr val="002060"/>
                </a:solidFill>
                <a:effectLst/>
                <a:ea typeface="Times New Roman" panose="02020603050405020304" pitchFamily="18" charset="0"/>
                <a:cs typeface="Arial" panose="020B0604020202020204" pitchFamily="34" charset="0"/>
              </a:rPr>
              <a:t>FACULTAD DE INGENIERIA Y CIENCIAS AGRARIAS</a:t>
            </a:r>
            <a:endParaRPr kumimoji="0" lang="pt-BR" altLang="pt-BR" b="0" i="0" u="none" strike="noStrike" cap="none" normalizeH="0" baseline="0" dirty="0">
              <a:ln>
                <a:noFill/>
              </a:ln>
              <a:solidFill>
                <a:srgbClr val="002060"/>
              </a:solidFill>
              <a:effectLst/>
            </a:endParaRPr>
          </a:p>
          <a:p>
            <a:pPr marL="0" marR="0" lvl="0" indent="0" algn="ctr" defTabSz="914400" rtl="0" eaLnBrk="0" fontAlgn="base" latinLnBrk="0" hangingPunct="0">
              <a:lnSpc>
                <a:spcPct val="100000"/>
              </a:lnSpc>
              <a:spcBef>
                <a:spcPct val="0"/>
              </a:spcBef>
              <a:spcAft>
                <a:spcPts val="600"/>
              </a:spcAft>
              <a:buClrTx/>
              <a:buSzTx/>
              <a:buFontTx/>
              <a:buNone/>
              <a:tabLst>
                <a:tab pos="349250" algn="l"/>
                <a:tab pos="944563" algn="l"/>
              </a:tabLst>
            </a:pPr>
            <a:r>
              <a:rPr kumimoji="0" lang="es-PE" altLang="pt-BR" b="1" i="0" u="none" strike="noStrike" cap="none" normalizeH="0" baseline="0" dirty="0">
                <a:ln>
                  <a:noFill/>
                </a:ln>
                <a:solidFill>
                  <a:srgbClr val="002060"/>
                </a:solidFill>
                <a:effectLst/>
                <a:ea typeface="Times New Roman" panose="02020603050405020304" pitchFamily="18" charset="0"/>
                <a:cs typeface="Arial" panose="020B0604020202020204" pitchFamily="34" charset="0"/>
              </a:rPr>
              <a:t>ESCUELA PROFESIONAL DE INGENIER</a:t>
            </a:r>
            <a:r>
              <a:rPr kumimoji="0" lang="es-PE" altLang="pt-BR" b="1" i="0" u="none" strike="noStrike" cap="none" normalizeH="0" baseline="0" dirty="0">
                <a:ln>
                  <a:noFill/>
                </a:ln>
                <a:solidFill>
                  <a:srgbClr val="002060"/>
                </a:solidFill>
                <a:effectLst/>
                <a:latin typeface="Calibri" panose="020F0502020204030204" pitchFamily="34" charset="0"/>
                <a:ea typeface="Times New Roman" panose="02020603050405020304" pitchFamily="18" charset="0"/>
                <a:cs typeface="Arial" panose="020B0604020202020204" pitchFamily="34" charset="0"/>
              </a:rPr>
              <a:t>Í</a:t>
            </a:r>
            <a:r>
              <a:rPr kumimoji="0" lang="es-PE" altLang="pt-BR" b="1" i="0" u="none" strike="noStrike" cap="none" normalizeH="0" baseline="0" dirty="0">
                <a:ln>
                  <a:noFill/>
                </a:ln>
                <a:solidFill>
                  <a:srgbClr val="002060"/>
                </a:solidFill>
                <a:effectLst/>
                <a:ea typeface="Times New Roman" panose="02020603050405020304" pitchFamily="18" charset="0"/>
                <a:cs typeface="Arial" panose="020B0604020202020204" pitchFamily="34" charset="0"/>
              </a:rPr>
              <a:t>A AGR</a:t>
            </a:r>
            <a:r>
              <a:rPr kumimoji="0" lang="es-PE" altLang="pt-BR" b="1" i="0" u="none" strike="noStrike" cap="none" normalizeH="0" baseline="0" dirty="0">
                <a:ln>
                  <a:noFill/>
                </a:ln>
                <a:solidFill>
                  <a:srgbClr val="002060"/>
                </a:solidFill>
                <a:effectLst/>
                <a:latin typeface="Calibri" panose="020F0502020204030204" pitchFamily="34" charset="0"/>
                <a:ea typeface="Times New Roman" panose="02020603050405020304" pitchFamily="18" charset="0"/>
                <a:cs typeface="Arial" panose="020B0604020202020204" pitchFamily="34" charset="0"/>
              </a:rPr>
              <a:t>Ó</a:t>
            </a:r>
            <a:r>
              <a:rPr kumimoji="0" lang="es-PE" altLang="pt-BR" b="1" i="0" u="none" strike="noStrike" cap="none" normalizeH="0" baseline="0" dirty="0">
                <a:ln>
                  <a:noFill/>
                </a:ln>
                <a:solidFill>
                  <a:srgbClr val="002060"/>
                </a:solidFill>
                <a:effectLst/>
                <a:ea typeface="Times New Roman" panose="02020603050405020304" pitchFamily="18" charset="0"/>
                <a:cs typeface="Arial" panose="020B0604020202020204" pitchFamily="34" charset="0"/>
              </a:rPr>
              <a:t>NOMA</a:t>
            </a:r>
            <a:endParaRPr kumimoji="0" lang="pt-BR" altLang="pt-BR" b="0" i="0" u="none" strike="noStrike" cap="none" normalizeH="0" baseline="0" dirty="0">
              <a:ln>
                <a:noFill/>
              </a:ln>
              <a:solidFill>
                <a:srgbClr val="002060"/>
              </a:solidFill>
              <a:effectLst/>
            </a:endParaRPr>
          </a:p>
        </p:txBody>
      </p:sp>
      <p:pic>
        <p:nvPicPr>
          <p:cNvPr id="1026" name="Picture 2" descr="Arroz planta: Cultivo y secretos revelados | Brillante">
            <a:extLst>
              <a:ext uri="{FF2B5EF4-FFF2-40B4-BE49-F238E27FC236}">
                <a16:creationId xmlns:a16="http://schemas.microsoft.com/office/drawing/2014/main" id="{E213687D-4651-691B-F4C4-2939B49772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00106" y="4281497"/>
            <a:ext cx="2731543" cy="2414661"/>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028" name="Picture 4" descr="Imágenes de Planta De Maíz | Descarga imágenes gratuitas en Unsplash">
            <a:extLst>
              <a:ext uri="{FF2B5EF4-FFF2-40B4-BE49-F238E27FC236}">
                <a16:creationId xmlns:a16="http://schemas.microsoft.com/office/drawing/2014/main" id="{9FBD746F-B01F-92BA-236A-59D07CE062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64182" y="4232691"/>
            <a:ext cx="2731543" cy="2414661"/>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5" name="Imagen 4">
            <a:extLst>
              <a:ext uri="{FF2B5EF4-FFF2-40B4-BE49-F238E27FC236}">
                <a16:creationId xmlns:a16="http://schemas.microsoft.com/office/drawing/2014/main" id="{67B8C8B8-9F5F-1372-3185-3FE5765E4563}"/>
              </a:ext>
            </a:extLst>
          </p:cNvPr>
          <p:cNvPicPr>
            <a:picLocks noChangeAspect="1"/>
          </p:cNvPicPr>
          <p:nvPr/>
        </p:nvPicPr>
        <p:blipFill>
          <a:blip r:embed="rId6"/>
          <a:stretch>
            <a:fillRect/>
          </a:stretch>
        </p:blipFill>
        <p:spPr>
          <a:xfrm>
            <a:off x="8913911" y="4232691"/>
            <a:ext cx="2731543" cy="2414661"/>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04956584-5811-4C12-AB4C-7B48348DF392}"/>
              </a:ext>
            </a:extLst>
          </p:cNvPr>
          <p:cNvPicPr>
            <a:picLocks noChangeAspect="1"/>
          </p:cNvPicPr>
          <p:nvPr/>
        </p:nvPicPr>
        <p:blipFill>
          <a:blip r:embed="rId2"/>
          <a:stretch>
            <a:fillRect/>
          </a:stretch>
        </p:blipFill>
        <p:spPr>
          <a:xfrm rot="1183613">
            <a:off x="7275909" y="5846502"/>
            <a:ext cx="1159396" cy="771525"/>
          </a:xfrm>
          <a:prstGeom prst="rect">
            <a:avLst/>
          </a:prstGeom>
        </p:spPr>
      </p:pic>
      <p:sp>
        <p:nvSpPr>
          <p:cNvPr id="11" name="Marcador de contenido 2">
            <a:extLst>
              <a:ext uri="{FF2B5EF4-FFF2-40B4-BE49-F238E27FC236}">
                <a16:creationId xmlns:a16="http://schemas.microsoft.com/office/drawing/2014/main" id="{BEFF9171-67C5-4B05-81DC-14BF5152F6DB}"/>
              </a:ext>
            </a:extLst>
          </p:cNvPr>
          <p:cNvSpPr txBox="1">
            <a:spLocks/>
          </p:cNvSpPr>
          <p:nvPr/>
        </p:nvSpPr>
        <p:spPr>
          <a:xfrm>
            <a:off x="299975" y="109805"/>
            <a:ext cx="8201088" cy="520329"/>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METABOLISMO ÁCIDO DE LAS CRASULÁCEAS (CAM)</a:t>
            </a: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p:txBody>
      </p:sp>
      <p:cxnSp>
        <p:nvCxnSpPr>
          <p:cNvPr id="12" name="Conector recto 11">
            <a:extLst>
              <a:ext uri="{FF2B5EF4-FFF2-40B4-BE49-F238E27FC236}">
                <a16:creationId xmlns:a16="http://schemas.microsoft.com/office/drawing/2014/main" id="{8A414A09-43C2-4EF4-A9C2-7118ECA71483}"/>
              </a:ext>
            </a:extLst>
          </p:cNvPr>
          <p:cNvCxnSpPr/>
          <p:nvPr/>
        </p:nvCxnSpPr>
        <p:spPr>
          <a:xfrm>
            <a:off x="299975" y="757238"/>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13" name="Imagen 12">
            <a:extLst>
              <a:ext uri="{FF2B5EF4-FFF2-40B4-BE49-F238E27FC236}">
                <a16:creationId xmlns:a16="http://schemas.microsoft.com/office/drawing/2014/main" id="{2DFCF394-325F-4621-AAA5-746F9D90C431}"/>
              </a:ext>
            </a:extLst>
          </p:cNvPr>
          <p:cNvPicPr>
            <a:picLocks noChangeAspect="1"/>
          </p:cNvPicPr>
          <p:nvPr/>
        </p:nvPicPr>
        <p:blipFill rotWithShape="1">
          <a:blip r:embed="rId3"/>
          <a:srcRect t="23750" b="30500"/>
          <a:stretch/>
        </p:blipFill>
        <p:spPr>
          <a:xfrm>
            <a:off x="8382000" y="18763"/>
            <a:ext cx="3810000" cy="871536"/>
          </a:xfrm>
          <a:prstGeom prst="rect">
            <a:avLst/>
          </a:prstGeom>
        </p:spPr>
      </p:pic>
      <p:sp>
        <p:nvSpPr>
          <p:cNvPr id="3" name="Rectángulo 2">
            <a:extLst>
              <a:ext uri="{FF2B5EF4-FFF2-40B4-BE49-F238E27FC236}">
                <a16:creationId xmlns:a16="http://schemas.microsoft.com/office/drawing/2014/main" id="{99FC5EB4-4257-439F-AF50-F39204D38264}"/>
              </a:ext>
            </a:extLst>
          </p:cNvPr>
          <p:cNvSpPr/>
          <p:nvPr/>
        </p:nvSpPr>
        <p:spPr>
          <a:xfrm>
            <a:off x="114743" y="884343"/>
            <a:ext cx="7143307" cy="2862322"/>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1800"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Las plantas CAM (</a:t>
            </a:r>
            <a:r>
              <a:rPr kumimoji="0" lang="es-ES" sz="1800" b="1" i="0" u="none" strike="noStrike" kern="1200" cap="none" spc="0" normalizeH="0" baseline="0" noProof="0" dirty="0" err="1">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Crassulacean</a:t>
            </a:r>
            <a:r>
              <a:rPr kumimoji="0" lang="es-ES" sz="1800"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 </a:t>
            </a:r>
            <a:r>
              <a:rPr kumimoji="0" lang="es-ES" sz="1800" b="1" i="0" u="none" strike="noStrike" kern="1200" cap="none" spc="0" normalizeH="0" baseline="0" noProof="0" dirty="0" err="1">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Acid</a:t>
            </a:r>
            <a:r>
              <a:rPr kumimoji="0" lang="es-ES" sz="1800"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 </a:t>
            </a:r>
            <a:r>
              <a:rPr kumimoji="0" lang="es-ES" sz="1800" b="1" i="0" u="none" strike="noStrike" kern="1200" cap="none" spc="0" normalizeH="0" baseline="0" noProof="0" dirty="0" err="1">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Metabolism</a:t>
            </a:r>
            <a:r>
              <a:rPr kumimoji="0" lang="es-ES" sz="1800"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 son adaptaciones evolutivas a ambientes áridos o semiáridos.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s-ES" sz="1800"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Estas plantas abren sus estomas durante la noche para capturar dióxido de carbono, almacenándolo en forma de ácidos orgánicos.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s-ES" sz="1800"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Durante el día, cuando los estomas están cerrados para minimizar la pérdida de agua, utilizan el CO₂ almacenado para la fotosíntesis.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s-ES" sz="1800"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Este proceso reduce la pérdida de agua y maximiza la eficiencia en condiciones de sequía.</a:t>
            </a:r>
            <a:endParaRPr kumimoji="0" lang="es-PE" sz="1800"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endParaRPr>
          </a:p>
        </p:txBody>
      </p:sp>
      <p:pic>
        <p:nvPicPr>
          <p:cNvPr id="4" name="Imagen 3">
            <a:extLst>
              <a:ext uri="{FF2B5EF4-FFF2-40B4-BE49-F238E27FC236}">
                <a16:creationId xmlns:a16="http://schemas.microsoft.com/office/drawing/2014/main" id="{0B16FDA8-5F0A-4E78-84B1-780616476048}"/>
              </a:ext>
            </a:extLst>
          </p:cNvPr>
          <p:cNvPicPr>
            <a:picLocks noChangeAspect="1"/>
          </p:cNvPicPr>
          <p:nvPr/>
        </p:nvPicPr>
        <p:blipFill>
          <a:blip r:embed="rId4"/>
          <a:stretch>
            <a:fillRect/>
          </a:stretch>
        </p:blipFill>
        <p:spPr>
          <a:xfrm>
            <a:off x="7386636" y="1245589"/>
            <a:ext cx="4491548" cy="3003385"/>
          </a:xfrm>
          <a:prstGeom prst="rect">
            <a:avLst/>
          </a:prstGeom>
        </p:spPr>
      </p:pic>
      <p:pic>
        <p:nvPicPr>
          <p:cNvPr id="5" name="Imagen 4">
            <a:extLst>
              <a:ext uri="{FF2B5EF4-FFF2-40B4-BE49-F238E27FC236}">
                <a16:creationId xmlns:a16="http://schemas.microsoft.com/office/drawing/2014/main" id="{FD5BE519-BB73-4AC9-9524-9915E32FD628}"/>
              </a:ext>
            </a:extLst>
          </p:cNvPr>
          <p:cNvPicPr>
            <a:picLocks noChangeAspect="1"/>
          </p:cNvPicPr>
          <p:nvPr/>
        </p:nvPicPr>
        <p:blipFill>
          <a:blip r:embed="rId5"/>
          <a:stretch>
            <a:fillRect/>
          </a:stretch>
        </p:blipFill>
        <p:spPr>
          <a:xfrm rot="19440063">
            <a:off x="8314973" y="4222765"/>
            <a:ext cx="2953616" cy="2108489"/>
          </a:xfrm>
          <a:prstGeom prst="rect">
            <a:avLst/>
          </a:prstGeom>
        </p:spPr>
      </p:pic>
      <p:pic>
        <p:nvPicPr>
          <p:cNvPr id="9" name="Imagen 8">
            <a:extLst>
              <a:ext uri="{FF2B5EF4-FFF2-40B4-BE49-F238E27FC236}">
                <a16:creationId xmlns:a16="http://schemas.microsoft.com/office/drawing/2014/main" id="{7361FF7F-FC29-4412-8FD0-1730D8D5C469}"/>
              </a:ext>
            </a:extLst>
          </p:cNvPr>
          <p:cNvPicPr>
            <a:picLocks noChangeAspect="1"/>
          </p:cNvPicPr>
          <p:nvPr/>
        </p:nvPicPr>
        <p:blipFill>
          <a:blip r:embed="rId6"/>
          <a:stretch>
            <a:fillRect/>
          </a:stretch>
        </p:blipFill>
        <p:spPr>
          <a:xfrm>
            <a:off x="207358" y="3696018"/>
            <a:ext cx="6958075" cy="3161982"/>
          </a:xfrm>
          <a:prstGeom prst="rect">
            <a:avLst/>
          </a:prstGeom>
        </p:spPr>
      </p:pic>
    </p:spTree>
    <p:extLst>
      <p:ext uri="{BB962C8B-B14F-4D97-AF65-F5344CB8AC3E}">
        <p14:creationId xmlns:p14="http://schemas.microsoft.com/office/powerpoint/2010/main" val="304670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99939D5C-5941-4B10-9F61-3C3EF217ABD3}"/>
              </a:ext>
            </a:extLst>
          </p:cNvPr>
          <p:cNvSpPr>
            <a:spLocks noGrp="1"/>
          </p:cNvSpPr>
          <p:nvPr>
            <p:ph idx="1"/>
          </p:nvPr>
        </p:nvSpPr>
        <p:spPr>
          <a:xfrm>
            <a:off x="299975" y="109805"/>
            <a:ext cx="8201088" cy="520329"/>
          </a:xfrm>
        </p:spPr>
        <p:txBody>
          <a:bodyPr spcFirstLastPara="1" vert="horz" wrap="square" lIns="121900" tIns="121900" rIns="121900" bIns="121900" rtlCol="0" anchor="t" anchorCtr="0">
            <a:noAutofit/>
          </a:bodyPr>
          <a:lstStyle/>
          <a:p>
            <a:pPr marL="0">
              <a:spcBef>
                <a:spcPct val="0"/>
              </a:spcBef>
              <a:buNone/>
            </a:pPr>
            <a:r>
              <a:rPr lang="es-PE" b="1" dirty="0">
                <a:ln w="0"/>
                <a:gradFill>
                  <a:gsLst>
                    <a:gs pos="0">
                      <a:schemeClr val="accent5">
                        <a:lumMod val="50000"/>
                      </a:schemeClr>
                    </a:gs>
                    <a:gs pos="50000">
                      <a:schemeClr val="accent5"/>
                    </a:gs>
                    <a:gs pos="100000">
                      <a:schemeClr val="accent5">
                        <a:lumMod val="60000"/>
                        <a:lumOff val="40000"/>
                      </a:schemeClr>
                    </a:gs>
                  </a:gsLst>
                  <a:lin ang="5400000"/>
                </a:gradFill>
                <a:effectLst>
                  <a:outerShdw blurRad="38100" dist="38100" dir="2700000" algn="tl">
                    <a:srgbClr val="000000">
                      <a:alpha val="43137"/>
                    </a:srgbClr>
                  </a:outerShdw>
                  <a:reflection blurRad="6350" stA="53000" endA="300" endPos="35500" dir="5400000" sy="-90000" algn="bl" rotWithShape="0"/>
                </a:effectLst>
                <a:ea typeface="+mj-ea"/>
                <a:cs typeface="+mj-cs"/>
              </a:rPr>
              <a:t>METABOLISMO ÁCIDO DE LAS CRASULÁCEAS (CAM)</a:t>
            </a:r>
            <a:endParaRPr lang="en-US" b="1" dirty="0">
              <a:ln w="0"/>
              <a:gradFill>
                <a:gsLst>
                  <a:gs pos="0">
                    <a:schemeClr val="accent5">
                      <a:lumMod val="50000"/>
                    </a:schemeClr>
                  </a:gs>
                  <a:gs pos="50000">
                    <a:schemeClr val="accent5"/>
                  </a:gs>
                  <a:gs pos="100000">
                    <a:schemeClr val="accent5">
                      <a:lumMod val="60000"/>
                      <a:lumOff val="40000"/>
                    </a:schemeClr>
                  </a:gs>
                </a:gsLst>
                <a:lin ang="5400000"/>
              </a:gradFill>
              <a:effectLst>
                <a:outerShdw blurRad="38100" dist="38100" dir="2700000" algn="tl">
                  <a:srgbClr val="000000">
                    <a:alpha val="43137"/>
                  </a:srgbClr>
                </a:outerShdw>
                <a:reflection blurRad="6350" stA="53000" endA="300" endPos="35500" dir="5400000" sy="-90000" algn="bl" rotWithShape="0"/>
              </a:effectLst>
              <a:ea typeface="+mj-ea"/>
              <a:cs typeface="+mj-cs"/>
            </a:endParaRPr>
          </a:p>
          <a:p>
            <a:pPr marL="0">
              <a:spcBef>
                <a:spcPct val="0"/>
              </a:spcBef>
              <a:buNone/>
            </a:pPr>
            <a:endParaRPr lang="en-US" b="1" dirty="0">
              <a:ln w="0"/>
              <a:gradFill>
                <a:gsLst>
                  <a:gs pos="0">
                    <a:schemeClr val="accent5">
                      <a:lumMod val="50000"/>
                    </a:schemeClr>
                  </a:gs>
                  <a:gs pos="50000">
                    <a:schemeClr val="accent5"/>
                  </a:gs>
                  <a:gs pos="100000">
                    <a:schemeClr val="accent5">
                      <a:lumMod val="60000"/>
                      <a:lumOff val="40000"/>
                    </a:schemeClr>
                  </a:gs>
                </a:gsLst>
                <a:lin ang="5400000"/>
              </a:gradFill>
              <a:effectLst>
                <a:outerShdw blurRad="38100" dist="38100" dir="2700000" algn="tl">
                  <a:srgbClr val="000000">
                    <a:alpha val="43137"/>
                  </a:srgbClr>
                </a:outerShdw>
                <a:reflection blurRad="6350" stA="53000" endA="300" endPos="35500" dir="5400000" sy="-90000" algn="bl" rotWithShape="0"/>
              </a:effectLst>
              <a:ea typeface="+mj-ea"/>
              <a:cs typeface="+mj-cs"/>
            </a:endParaRPr>
          </a:p>
          <a:p>
            <a:pPr marL="0">
              <a:spcBef>
                <a:spcPct val="0"/>
              </a:spcBef>
              <a:buNone/>
            </a:pPr>
            <a:endParaRPr lang="en-US" b="1" dirty="0">
              <a:ln w="0"/>
              <a:gradFill>
                <a:gsLst>
                  <a:gs pos="0">
                    <a:schemeClr val="accent5">
                      <a:lumMod val="50000"/>
                    </a:schemeClr>
                  </a:gs>
                  <a:gs pos="50000">
                    <a:schemeClr val="accent5"/>
                  </a:gs>
                  <a:gs pos="100000">
                    <a:schemeClr val="accent5">
                      <a:lumMod val="60000"/>
                      <a:lumOff val="40000"/>
                    </a:schemeClr>
                  </a:gs>
                </a:gsLst>
                <a:lin ang="5400000"/>
              </a:gradFill>
              <a:effectLst>
                <a:outerShdw blurRad="38100" dist="38100" dir="2700000" algn="tl">
                  <a:srgbClr val="000000">
                    <a:alpha val="43137"/>
                  </a:srgbClr>
                </a:outerShdw>
                <a:reflection blurRad="6350" stA="53000" endA="300" endPos="35500" dir="5400000" sy="-90000" algn="bl" rotWithShape="0"/>
              </a:effectLst>
              <a:ea typeface="+mj-ea"/>
              <a:cs typeface="+mj-cs"/>
            </a:endParaRPr>
          </a:p>
          <a:p>
            <a:pPr marL="0">
              <a:spcBef>
                <a:spcPct val="0"/>
              </a:spcBef>
              <a:buNone/>
            </a:pPr>
            <a:endParaRPr lang="es-PE" b="1" dirty="0">
              <a:ln w="0"/>
              <a:gradFill>
                <a:gsLst>
                  <a:gs pos="0">
                    <a:schemeClr val="accent5">
                      <a:lumMod val="50000"/>
                    </a:schemeClr>
                  </a:gs>
                  <a:gs pos="50000">
                    <a:schemeClr val="accent5"/>
                  </a:gs>
                  <a:gs pos="100000">
                    <a:schemeClr val="accent5">
                      <a:lumMod val="60000"/>
                      <a:lumOff val="40000"/>
                    </a:schemeClr>
                  </a:gs>
                </a:gsLst>
                <a:lin ang="5400000"/>
              </a:gradFill>
              <a:effectLst>
                <a:outerShdw blurRad="38100" dist="38100" dir="2700000" algn="tl">
                  <a:srgbClr val="000000">
                    <a:alpha val="43137"/>
                  </a:srgbClr>
                </a:outerShdw>
                <a:reflection blurRad="6350" stA="53000" endA="300" endPos="35500" dir="5400000" sy="-90000" algn="bl" rotWithShape="0"/>
              </a:effectLst>
              <a:ea typeface="+mj-ea"/>
              <a:cs typeface="+mj-cs"/>
            </a:endParaRPr>
          </a:p>
        </p:txBody>
      </p:sp>
      <p:sp>
        <p:nvSpPr>
          <p:cNvPr id="6" name="Rectangle 5">
            <a:extLst>
              <a:ext uri="{FF2B5EF4-FFF2-40B4-BE49-F238E27FC236}">
                <a16:creationId xmlns:a16="http://schemas.microsoft.com/office/drawing/2014/main" id="{479F02D5-7B6B-3642-98A1-188E30E5D272}"/>
              </a:ext>
            </a:extLst>
          </p:cNvPr>
          <p:cNvSpPr/>
          <p:nvPr/>
        </p:nvSpPr>
        <p:spPr>
          <a:xfrm>
            <a:off x="510705" y="1153063"/>
            <a:ext cx="4540981" cy="5023170"/>
          </a:xfrm>
          <a:prstGeom prst="rect">
            <a:avLst/>
          </a:prstGeom>
        </p:spPr>
        <p:txBody>
          <a:bodyPr wrap="square">
            <a:spAutoFit/>
            <a:scene3d>
              <a:camera prst="orthographicFront"/>
              <a:lightRig rig="harsh" dir="t"/>
            </a:scene3d>
            <a:sp3d extrusionH="57150" prstMaterial="matte">
              <a:bevelT w="63500" h="12700" prst="angle"/>
              <a:contourClr>
                <a:schemeClr val="bg1">
                  <a:lumMod val="65000"/>
                </a:schemeClr>
              </a:contourClr>
            </a:sp3d>
          </a:bodyPr>
          <a:lstStyle/>
          <a:p>
            <a:pPr marL="0" marR="0" lvl="0" indent="0" algn="just" defTabSz="914400" rtl="0" eaLnBrk="1" fontAlgn="auto" latinLnBrk="0" hangingPunct="1">
              <a:lnSpc>
                <a:spcPct val="107000"/>
              </a:lnSpc>
              <a:spcBef>
                <a:spcPts val="0"/>
              </a:spcBef>
              <a:spcAft>
                <a:spcPts val="800"/>
              </a:spcAft>
              <a:buClrTx/>
              <a:buSzTx/>
              <a:buFontTx/>
              <a:buNone/>
              <a:tabLst/>
              <a:defRPr/>
            </a:pP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El </a:t>
            </a: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metabolismo ácido de las crasuláceas (CAM) </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debe su nombre a que se descubrió en plantas de esta familia, aunque no es en absoluto exclusivo de dicho grupo. </a:t>
            </a:r>
          </a:p>
          <a:p>
            <a:pPr marL="342900" marR="0" lvl="0" indent="-342900" algn="just" defTabSz="914400" rtl="0" eaLnBrk="1" fontAlgn="auto" latinLnBrk="0" hangingPunct="1">
              <a:lnSpc>
                <a:spcPct val="107000"/>
              </a:lnSpc>
              <a:spcBef>
                <a:spcPts val="0"/>
              </a:spcBef>
              <a:spcAft>
                <a:spcPts val="800"/>
              </a:spcAft>
              <a:buClrTx/>
              <a:buSzTx/>
              <a:buFont typeface="Wingdings" panose="05000000000000000000" pitchFamily="2" charset="2"/>
              <a:buChar char="Ø"/>
              <a:tabLst/>
              <a:defRPr/>
            </a:pP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Metabolismo ácido: </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Se refiere a la acumulación de ácidos orgánicos durante la noche por las plantas que poseen este mecanismo de ﬁjación del carbono.</a:t>
            </a:r>
          </a:p>
          <a:p>
            <a:pPr marL="342900" marR="0" lvl="0" indent="-342900" algn="just" defTabSz="914400" rtl="0" eaLnBrk="1" fontAlgn="auto" latinLnBrk="0" hangingPunct="1">
              <a:lnSpc>
                <a:spcPct val="107000"/>
              </a:lnSpc>
              <a:spcBef>
                <a:spcPts val="0"/>
              </a:spcBef>
              <a:spcAft>
                <a:spcPts val="800"/>
              </a:spcAft>
              <a:buClrTx/>
              <a:buSzTx/>
              <a:buFont typeface="Wingdings" panose="05000000000000000000" pitchFamily="2" charset="2"/>
              <a:buChar char="Ø"/>
              <a:tabLst/>
              <a:defRPr/>
            </a:pP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Fotosíntesis CAM: </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Normalmente va asociada con órganos fotosintéticos (hojas, tallos) de anatomía suculenta, diseñados para almacenar agua, especialmente en las grandes vacuolas celulares.</a:t>
            </a:r>
            <a:endParaRPr kumimoji="0" lang="en-US"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endParaRPr>
          </a:p>
        </p:txBody>
      </p:sp>
      <p:pic>
        <p:nvPicPr>
          <p:cNvPr id="7170" name="Picture 2" descr="Systems of Photosynthesis">
            <a:extLst>
              <a:ext uri="{FF2B5EF4-FFF2-40B4-BE49-F238E27FC236}">
                <a16:creationId xmlns:a16="http://schemas.microsoft.com/office/drawing/2014/main" id="{37FBF2E2-D313-3A4F-A8EC-8B026E85DB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3945" y="1404002"/>
            <a:ext cx="6327172" cy="452129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Conector recto 6">
            <a:extLst>
              <a:ext uri="{FF2B5EF4-FFF2-40B4-BE49-F238E27FC236}">
                <a16:creationId xmlns:a16="http://schemas.microsoft.com/office/drawing/2014/main" id="{373F5BF5-5613-4F4D-AFD7-6F638FE2809A}"/>
              </a:ext>
            </a:extLst>
          </p:cNvPr>
          <p:cNvCxnSpPr/>
          <p:nvPr/>
        </p:nvCxnSpPr>
        <p:spPr>
          <a:xfrm>
            <a:off x="299975" y="757238"/>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8" name="Imagen 7">
            <a:extLst>
              <a:ext uri="{FF2B5EF4-FFF2-40B4-BE49-F238E27FC236}">
                <a16:creationId xmlns:a16="http://schemas.microsoft.com/office/drawing/2014/main" id="{DB174F8C-8CBC-431B-BE73-F57EC7D08611}"/>
              </a:ext>
            </a:extLst>
          </p:cNvPr>
          <p:cNvPicPr>
            <a:picLocks noChangeAspect="1"/>
          </p:cNvPicPr>
          <p:nvPr/>
        </p:nvPicPr>
        <p:blipFill rotWithShape="1">
          <a:blip r:embed="rId3"/>
          <a:srcRect t="23750" b="30500"/>
          <a:stretch/>
        </p:blipFill>
        <p:spPr>
          <a:xfrm>
            <a:off x="8382000" y="18763"/>
            <a:ext cx="3810000" cy="871536"/>
          </a:xfrm>
          <a:prstGeom prst="rect">
            <a:avLst/>
          </a:prstGeom>
        </p:spPr>
      </p:pic>
    </p:spTree>
    <p:extLst>
      <p:ext uri="{BB962C8B-B14F-4D97-AF65-F5344CB8AC3E}">
        <p14:creationId xmlns:p14="http://schemas.microsoft.com/office/powerpoint/2010/main" val="3263326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82BF14C-0493-8C48-93ED-CA0B5E2BE467}"/>
              </a:ext>
            </a:extLst>
          </p:cNvPr>
          <p:cNvSpPr/>
          <p:nvPr/>
        </p:nvSpPr>
        <p:spPr>
          <a:xfrm>
            <a:off x="197084" y="907794"/>
            <a:ext cx="6096000" cy="2059538"/>
          </a:xfrm>
          <a:prstGeom prst="rect">
            <a:avLst/>
          </a:prstGeom>
        </p:spPr>
        <p:txBody>
          <a:bodyPr wrap="square">
            <a:spAutoFit/>
          </a:bodyPr>
          <a:lstStyle/>
          <a:p>
            <a:pPr marL="0" marR="0" lvl="0" indent="0" algn="just" defTabSz="914400" rtl="0" eaLnBrk="1" fontAlgn="auto" latinLnBrk="0" hangingPunct="1">
              <a:lnSpc>
                <a:spcPct val="107000"/>
              </a:lnSpc>
              <a:spcBef>
                <a:spcPts val="0"/>
              </a:spcBef>
              <a:spcAft>
                <a:spcPts val="800"/>
              </a:spcAft>
              <a:buClrTx/>
              <a:buSzTx/>
              <a:buFontTx/>
              <a:buNone/>
              <a:tabLst/>
              <a:defRPr/>
            </a:pP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Esta vía metabólica es semejante a la vía C4. </a:t>
            </a:r>
          </a:p>
          <a:p>
            <a:pPr marL="342900" marR="0" lvl="0" indent="-342900" algn="just" defTabSz="914400" rtl="0" eaLnBrk="1" fontAlgn="auto" latinLnBrk="0" hangingPunct="1">
              <a:lnSpc>
                <a:spcPct val="107000"/>
              </a:lnSpc>
              <a:spcBef>
                <a:spcPts val="0"/>
              </a:spcBef>
              <a:spcAft>
                <a:spcPts val="800"/>
              </a:spcAft>
              <a:buClrTx/>
              <a:buSzTx/>
              <a:buFont typeface="Wingdings" panose="05000000000000000000" pitchFamily="2" charset="2"/>
              <a:buChar char="Ø"/>
              <a:tabLst/>
              <a:defRPr/>
            </a:pP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En la vía CAM: </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La separación de las dos carboxilaciones no es espacial (plantas C4), sino temporal</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sym typeface="Wingdings" panose="05000000000000000000" pitchFamily="2" charset="2"/>
              </a:rPr>
              <a:t> (C</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élulas del </a:t>
            </a:r>
            <a:r>
              <a:rPr kumimoji="0" lang="es-PE" b="1" i="0" u="none" strike="noStrike" kern="1200" cap="none" spc="0" normalizeH="0" baseline="0" noProof="0" dirty="0" err="1">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mesóﬁlo</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 </a:t>
            </a:r>
          </a:p>
          <a:p>
            <a:pPr marL="342900" marR="0" lvl="0" indent="-342900" algn="just" defTabSz="914400" rtl="0" eaLnBrk="1" fontAlgn="auto" latinLnBrk="0" hangingPunct="1">
              <a:lnSpc>
                <a:spcPct val="107000"/>
              </a:lnSpc>
              <a:spcBef>
                <a:spcPts val="0"/>
              </a:spcBef>
              <a:spcAft>
                <a:spcPts val="800"/>
              </a:spcAft>
              <a:buClrTx/>
              <a:buSzTx/>
              <a:buFont typeface="Wingdings" panose="05000000000000000000" pitchFamily="2" charset="2"/>
              <a:buChar char="Ø"/>
              <a:tabLst/>
              <a:defRPr/>
            </a:pP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Los estomas: </a:t>
            </a:r>
            <a:r>
              <a:rPr kumimoji="0" lang="es-PE" b="1" i="0" u="none" strike="noStrike" kern="1200" cap="none" spc="0" normalizeH="0" baseline="0" noProof="0" dirty="0">
                <a:ln/>
                <a:solidFill>
                  <a:srgbClr val="A5A5A5">
                    <a:lumMod val="50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E</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n las plantas CAM están abiertos solamente durante la noche. </a:t>
            </a:r>
            <a:endParaRPr kumimoji="0" lang="en-US"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endParaRPr>
          </a:p>
        </p:txBody>
      </p:sp>
      <p:pic>
        <p:nvPicPr>
          <p:cNvPr id="8194" name="Picture 2">
            <a:extLst>
              <a:ext uri="{FF2B5EF4-FFF2-40B4-BE49-F238E27FC236}">
                <a16:creationId xmlns:a16="http://schemas.microsoft.com/office/drawing/2014/main" id="{31DC5292-9739-5041-A59E-818A09D1E2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4566" y="855769"/>
            <a:ext cx="5401794" cy="4941920"/>
          </a:xfrm>
          <a:prstGeom prst="rect">
            <a:avLst/>
          </a:prstGeom>
          <a:noFill/>
          <a:extLst>
            <a:ext uri="{909E8E84-426E-40DD-AFC4-6F175D3DCCD1}">
              <a14:hiddenFill xmlns:a14="http://schemas.microsoft.com/office/drawing/2010/main">
                <a:solidFill>
                  <a:srgbClr val="FFFFFF"/>
                </a:solidFill>
              </a14:hiddenFill>
            </a:ext>
          </a:extLst>
        </p:spPr>
      </p:pic>
      <p:sp>
        <p:nvSpPr>
          <p:cNvPr id="9" name="Marcador de contenido 2">
            <a:extLst>
              <a:ext uri="{FF2B5EF4-FFF2-40B4-BE49-F238E27FC236}">
                <a16:creationId xmlns:a16="http://schemas.microsoft.com/office/drawing/2014/main" id="{D3E1BB9B-02D2-4EAC-8209-E1B27B4BA1C6}"/>
              </a:ext>
            </a:extLst>
          </p:cNvPr>
          <p:cNvSpPr txBox="1">
            <a:spLocks/>
          </p:cNvSpPr>
          <p:nvPr/>
        </p:nvSpPr>
        <p:spPr>
          <a:xfrm>
            <a:off x="299975" y="109805"/>
            <a:ext cx="8201088" cy="520329"/>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METABOLISMO ÁCIDO DE LAS CRASULÁCEAS (CAM)</a:t>
            </a: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s-PE" sz="2000"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endParaRPr>
          </a:p>
        </p:txBody>
      </p:sp>
      <p:cxnSp>
        <p:nvCxnSpPr>
          <p:cNvPr id="10" name="Conector recto 9">
            <a:extLst>
              <a:ext uri="{FF2B5EF4-FFF2-40B4-BE49-F238E27FC236}">
                <a16:creationId xmlns:a16="http://schemas.microsoft.com/office/drawing/2014/main" id="{A1F0D655-067F-4BF4-8459-6C94A39499CD}"/>
              </a:ext>
            </a:extLst>
          </p:cNvPr>
          <p:cNvCxnSpPr/>
          <p:nvPr/>
        </p:nvCxnSpPr>
        <p:spPr>
          <a:xfrm>
            <a:off x="299975" y="742951"/>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11" name="Imagen 10">
            <a:extLst>
              <a:ext uri="{FF2B5EF4-FFF2-40B4-BE49-F238E27FC236}">
                <a16:creationId xmlns:a16="http://schemas.microsoft.com/office/drawing/2014/main" id="{6EE21F1F-98D7-4485-B547-7FCB8722508A}"/>
              </a:ext>
            </a:extLst>
          </p:cNvPr>
          <p:cNvPicPr>
            <a:picLocks noChangeAspect="1"/>
          </p:cNvPicPr>
          <p:nvPr/>
        </p:nvPicPr>
        <p:blipFill rotWithShape="1">
          <a:blip r:embed="rId3"/>
          <a:srcRect t="23750" b="30500"/>
          <a:stretch/>
        </p:blipFill>
        <p:spPr>
          <a:xfrm>
            <a:off x="8382000" y="18763"/>
            <a:ext cx="3810000" cy="871536"/>
          </a:xfrm>
          <a:prstGeom prst="rect">
            <a:avLst/>
          </a:prstGeom>
        </p:spPr>
      </p:pic>
      <p:sp>
        <p:nvSpPr>
          <p:cNvPr id="8" name="Rectángulo 7">
            <a:extLst>
              <a:ext uri="{FF2B5EF4-FFF2-40B4-BE49-F238E27FC236}">
                <a16:creationId xmlns:a16="http://schemas.microsoft.com/office/drawing/2014/main" id="{C46DB2CE-20B0-45E5-8752-71820B4CE958}"/>
              </a:ext>
            </a:extLst>
          </p:cNvPr>
          <p:cNvSpPr/>
          <p:nvPr/>
        </p:nvSpPr>
        <p:spPr>
          <a:xfrm>
            <a:off x="197084" y="3191009"/>
            <a:ext cx="6146568" cy="2031325"/>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En la </a:t>
            </a: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noche ingresa el CO2 </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y </a:t>
            </a: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forma</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 el </a:t>
            </a: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ion bicarbonato</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 y </a:t>
            </a: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por la acción de la </a:t>
            </a:r>
            <a:r>
              <a:rPr kumimoji="0" lang="es-PE" b="1" i="0" u="none" strike="noStrike" kern="1200" cap="none" spc="0" normalizeH="0" baseline="0" noProof="0" dirty="0" err="1">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PEPcase</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 (1) que utiliza el </a:t>
            </a:r>
            <a:r>
              <a:rPr kumimoji="0" lang="es-PE" b="1" i="0" u="none" strike="noStrike" kern="1200" cap="none" spc="0" normalizeH="0" baseline="0" noProof="0" dirty="0" err="1">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fosfoenol</a:t>
            </a: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 piruvato para fijar el CO2 en la forma de bicarbonato en oxalacetato</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 el oxalacetato formado es transformado en malato, forma en la que se acumula el carbono durante la noche en estas plantas (2).</a:t>
            </a:r>
          </a:p>
        </p:txBody>
      </p:sp>
      <p:cxnSp>
        <p:nvCxnSpPr>
          <p:cNvPr id="13" name="Conector recto de flecha 12">
            <a:extLst>
              <a:ext uri="{FF2B5EF4-FFF2-40B4-BE49-F238E27FC236}">
                <a16:creationId xmlns:a16="http://schemas.microsoft.com/office/drawing/2014/main" id="{339F8191-7BCA-400A-B4A1-C2717A318131}"/>
              </a:ext>
            </a:extLst>
          </p:cNvPr>
          <p:cNvCxnSpPr>
            <a:cxnSpLocks/>
          </p:cNvCxnSpPr>
          <p:nvPr/>
        </p:nvCxnSpPr>
        <p:spPr>
          <a:xfrm flipH="1">
            <a:off x="8901114" y="2586038"/>
            <a:ext cx="404607" cy="519796"/>
          </a:xfrm>
          <a:prstGeom prst="straightConnector1">
            <a:avLst/>
          </a:prstGeom>
          <a:ln>
            <a:solidFill>
              <a:srgbClr val="698EB0"/>
            </a:solidFill>
            <a:prstDash val="lgDashDotDot"/>
            <a:headEnd type="oval"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5" name="Rectángulo 14">
            <a:extLst>
              <a:ext uri="{FF2B5EF4-FFF2-40B4-BE49-F238E27FC236}">
                <a16:creationId xmlns:a16="http://schemas.microsoft.com/office/drawing/2014/main" id="{9CF730BC-0666-4072-8ED5-CB9E53E4D990}"/>
              </a:ext>
            </a:extLst>
          </p:cNvPr>
          <p:cNvSpPr/>
          <p:nvPr/>
        </p:nvSpPr>
        <p:spPr>
          <a:xfrm>
            <a:off x="7072592" y="3026274"/>
            <a:ext cx="2856941" cy="646331"/>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12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implica un gasto de poder reductor, mediada por la enzima malato deshidrogenasa dependiente de NAD </a:t>
            </a:r>
            <a:endParaRPr kumimoji="0" lang="es-PE"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Rectángulo 17">
            <a:extLst>
              <a:ext uri="{FF2B5EF4-FFF2-40B4-BE49-F238E27FC236}">
                <a16:creationId xmlns:a16="http://schemas.microsoft.com/office/drawing/2014/main" id="{A8B9CE65-332B-4A34-96CC-75099CA3378E}"/>
              </a:ext>
            </a:extLst>
          </p:cNvPr>
          <p:cNvSpPr/>
          <p:nvPr/>
        </p:nvSpPr>
        <p:spPr>
          <a:xfrm>
            <a:off x="6881533" y="5957113"/>
            <a:ext cx="5091392" cy="646331"/>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Se almacena en las vacuolas pueden ocupar más del 95% del volumen celular. </a:t>
            </a:r>
            <a:endParaRPr kumimoji="0" lang="es-PE"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 name="Conector: angular 22">
            <a:extLst>
              <a:ext uri="{FF2B5EF4-FFF2-40B4-BE49-F238E27FC236}">
                <a16:creationId xmlns:a16="http://schemas.microsoft.com/office/drawing/2014/main" id="{EF207AAC-0E1A-431B-A3E6-754F9663843F}"/>
              </a:ext>
            </a:extLst>
          </p:cNvPr>
          <p:cNvCxnSpPr>
            <a:cxnSpLocks/>
            <a:endCxn id="18" idx="0"/>
          </p:cNvCxnSpPr>
          <p:nvPr/>
        </p:nvCxnSpPr>
        <p:spPr>
          <a:xfrm rot="5400000">
            <a:off x="8870188" y="3583316"/>
            <a:ext cx="2930838" cy="1816756"/>
          </a:xfrm>
          <a:prstGeom prst="bentConnector3">
            <a:avLst>
              <a:gd name="adj1" fmla="val 50000"/>
            </a:avLst>
          </a:prstGeom>
          <a:ln>
            <a:solidFill>
              <a:srgbClr val="698EB0"/>
            </a:solidFill>
            <a:prstDash val="lgDashDotDot"/>
            <a:headEnd type="oval" w="med" len="med"/>
            <a:tailEnd type="triangle" w="med" len="med"/>
          </a:ln>
        </p:spPr>
        <p:style>
          <a:lnRef idx="3">
            <a:schemeClr val="accent6"/>
          </a:lnRef>
          <a:fillRef idx="0">
            <a:schemeClr val="accent6"/>
          </a:fillRef>
          <a:effectRef idx="2">
            <a:schemeClr val="accent6"/>
          </a:effectRef>
          <a:fontRef idx="minor">
            <a:schemeClr val="tx1"/>
          </a:fontRef>
        </p:style>
      </p:cxnSp>
      <p:sp>
        <p:nvSpPr>
          <p:cNvPr id="31" name="Rectángulo 30">
            <a:extLst>
              <a:ext uri="{FF2B5EF4-FFF2-40B4-BE49-F238E27FC236}">
                <a16:creationId xmlns:a16="http://schemas.microsoft.com/office/drawing/2014/main" id="{E5DBCE2A-48C0-4A31-A22F-BE205A3C0B61}"/>
              </a:ext>
            </a:extLst>
          </p:cNvPr>
          <p:cNvSpPr/>
          <p:nvPr/>
        </p:nvSpPr>
        <p:spPr>
          <a:xfrm>
            <a:off x="197084" y="5474523"/>
            <a:ext cx="6096000" cy="646331"/>
          </a:xfrm>
          <a:prstGeom prst="rect">
            <a:avLst/>
          </a:prstGeom>
        </p:spPr>
        <p:txBody>
          <a:bodyPr>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1800" b="1" i="0" u="none" strike="noStrike" kern="1200" cap="none" spc="0" normalizeH="0" baseline="0" noProof="0" dirty="0">
                <a:ln>
                  <a:noFill/>
                </a:ln>
                <a:solidFill>
                  <a:srgbClr val="FF0000"/>
                </a:solidFill>
                <a:effectLst/>
                <a:uLnTx/>
                <a:uFillTx/>
                <a:latin typeface="Calibri" panose="020F0502020204030204" pitchFamily="34" charset="0"/>
                <a:ea typeface="Calibri" panose="020F0502020204030204" pitchFamily="34" charset="0"/>
                <a:cs typeface="Times New Roman" panose="02020603050405020304" pitchFamily="18" charset="0"/>
              </a:rPr>
              <a:t>Nota: </a:t>
            </a:r>
            <a:r>
              <a:rPr kumimoji="0" lang="es-PE"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La acumulación del ácido málico disminuye el pH de la vacuola, es por eso que es denominado metabolismo ácido</a:t>
            </a:r>
            <a:endParaRPr kumimoji="0" lang="es-PE"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5330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18B50F3-E7A1-5040-BABF-1C4E390FEBD1}"/>
              </a:ext>
            </a:extLst>
          </p:cNvPr>
          <p:cNvSpPr/>
          <p:nvPr/>
        </p:nvSpPr>
        <p:spPr>
          <a:xfrm>
            <a:off x="299975" y="1496430"/>
            <a:ext cx="5661285" cy="4031488"/>
          </a:xfrm>
          <a:prstGeom prst="rect">
            <a:avLst/>
          </a:prstGeom>
        </p:spPr>
        <p:txBody>
          <a:bodyPr wrap="square">
            <a:spAutoFit/>
          </a:bodyPr>
          <a:lstStyle/>
          <a:p>
            <a:pPr marL="342900" marR="0" lvl="0" indent="-342900" algn="just" defTabSz="914400" rtl="0" eaLnBrk="1" fontAlgn="auto" latinLnBrk="0" hangingPunct="1">
              <a:lnSpc>
                <a:spcPct val="107000"/>
              </a:lnSpc>
              <a:spcBef>
                <a:spcPts val="0"/>
              </a:spcBef>
              <a:spcAft>
                <a:spcPts val="800"/>
              </a:spcAft>
              <a:buClrTx/>
              <a:buSzTx/>
              <a:buFont typeface="Wingdings" panose="05000000000000000000" pitchFamily="2" charset="2"/>
              <a:buChar char="Ø"/>
              <a:tabLst/>
              <a:defRPr/>
            </a:pPr>
            <a:r>
              <a:rPr kumimoji="0" lang="es-PE" b="1" i="0" u="none" strike="noStrike" kern="1200" cap="none" spc="0" normalizeH="0" baseline="0" noProof="0" dirty="0">
                <a:ln/>
                <a:solidFill>
                  <a:srgbClr val="FFC000">
                    <a:lumMod val="75000"/>
                  </a:srgbClr>
                </a:solidFill>
                <a:effectLst>
                  <a:outerShdw blurRad="38100" dist="38100" dir="2700000" algn="tl">
                    <a:srgbClr val="000000">
                      <a:alpha val="43137"/>
                    </a:srgbClr>
                  </a:outerShdw>
                </a:effectLst>
                <a:uLnTx/>
                <a:uFillTx/>
                <a:latin typeface="Comic Sans MS" panose="030F0702030302020204" pitchFamily="66" charset="0"/>
                <a:ea typeface="Calibri" panose="020F0502020204030204" pitchFamily="34" charset="0"/>
                <a:cs typeface="Times New Roman" panose="02020603050405020304" pitchFamily="18" charset="0"/>
              </a:rPr>
              <a:t>Durante el día: L</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os estomas se cierran, y el ácido málico se libera de la vacuola al citosol donde sufre la acción de la enzima málica dependiente de NADP (3) resultando en la descarboxilación a piruvato y liberación de CO2 que será fijado por el ciclo de Calvin-Benson. </a:t>
            </a:r>
          </a:p>
          <a:p>
            <a:pPr marL="342900" marR="0" lvl="0" indent="-342900" algn="just" defTabSz="914400" rtl="0" eaLnBrk="1" fontAlgn="auto" latinLnBrk="0" hangingPunct="1">
              <a:lnSpc>
                <a:spcPct val="107000"/>
              </a:lnSpc>
              <a:spcBef>
                <a:spcPts val="0"/>
              </a:spcBef>
              <a:spcAft>
                <a:spcPts val="800"/>
              </a:spcAft>
              <a:buClrTx/>
              <a:buSzTx/>
              <a:buFont typeface="Wingdings" panose="05000000000000000000" pitchFamily="2" charset="2"/>
              <a:buChar char="Ø"/>
              <a:tabLst/>
              <a:defRPr/>
            </a:pP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De este modo, al igual que ocurría en las plantas C4, las plantas CAM incrementan notablemente la concentración de CO2 alrededor de la Rubisco, favoreciéndose la reacción de carboxilación en detrimento de la de oxigenación. </a:t>
            </a:r>
            <a:endParaRPr kumimoji="0" lang="en-US"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endParaRPr>
          </a:p>
        </p:txBody>
      </p:sp>
      <p:pic>
        <p:nvPicPr>
          <p:cNvPr id="8" name="Imagem 2">
            <a:extLst>
              <a:ext uri="{FF2B5EF4-FFF2-40B4-BE49-F238E27FC236}">
                <a16:creationId xmlns:a16="http://schemas.microsoft.com/office/drawing/2014/main" id="{9B31F9BF-5B0E-AA47-B1E9-9558605D07B7}"/>
              </a:ext>
            </a:extLst>
          </p:cNvPr>
          <p:cNvPicPr>
            <a:picLocks noChangeAspect="1"/>
          </p:cNvPicPr>
          <p:nvPr/>
        </p:nvPicPr>
        <p:blipFill>
          <a:blip r:embed="rId2"/>
          <a:stretch>
            <a:fillRect/>
          </a:stretch>
        </p:blipFill>
        <p:spPr>
          <a:xfrm>
            <a:off x="6591364" y="981341"/>
            <a:ext cx="5465479" cy="5010766"/>
          </a:xfrm>
          <a:prstGeom prst="rect">
            <a:avLst/>
          </a:prstGeom>
        </p:spPr>
      </p:pic>
      <p:sp>
        <p:nvSpPr>
          <p:cNvPr id="9" name="Marcador de contenido 2">
            <a:extLst>
              <a:ext uri="{FF2B5EF4-FFF2-40B4-BE49-F238E27FC236}">
                <a16:creationId xmlns:a16="http://schemas.microsoft.com/office/drawing/2014/main" id="{3F0B0215-2102-4DB8-AE7F-6E07298CBEC4}"/>
              </a:ext>
            </a:extLst>
          </p:cNvPr>
          <p:cNvSpPr txBox="1">
            <a:spLocks/>
          </p:cNvSpPr>
          <p:nvPr/>
        </p:nvSpPr>
        <p:spPr>
          <a:xfrm>
            <a:off x="299975" y="109805"/>
            <a:ext cx="8201088" cy="520329"/>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METABOLISMO ÁCIDO DE LAS CRASULÁCEAS (CAM)</a:t>
            </a: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p:txBody>
      </p:sp>
      <p:cxnSp>
        <p:nvCxnSpPr>
          <p:cNvPr id="10" name="Conector recto 9">
            <a:extLst>
              <a:ext uri="{FF2B5EF4-FFF2-40B4-BE49-F238E27FC236}">
                <a16:creationId xmlns:a16="http://schemas.microsoft.com/office/drawing/2014/main" id="{C8EBF711-F025-4D3B-9488-ADD06AA35B04}"/>
              </a:ext>
            </a:extLst>
          </p:cNvPr>
          <p:cNvCxnSpPr/>
          <p:nvPr/>
        </p:nvCxnSpPr>
        <p:spPr>
          <a:xfrm>
            <a:off x="299975" y="757238"/>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11" name="Imagen 10">
            <a:extLst>
              <a:ext uri="{FF2B5EF4-FFF2-40B4-BE49-F238E27FC236}">
                <a16:creationId xmlns:a16="http://schemas.microsoft.com/office/drawing/2014/main" id="{7432F3C0-953F-492A-9387-5FFB63ABC619}"/>
              </a:ext>
            </a:extLst>
          </p:cNvPr>
          <p:cNvPicPr>
            <a:picLocks noChangeAspect="1"/>
          </p:cNvPicPr>
          <p:nvPr/>
        </p:nvPicPr>
        <p:blipFill rotWithShape="1">
          <a:blip r:embed="rId3"/>
          <a:srcRect t="23750" b="30500"/>
          <a:stretch/>
        </p:blipFill>
        <p:spPr>
          <a:xfrm>
            <a:off x="8382000" y="18763"/>
            <a:ext cx="3810000" cy="871536"/>
          </a:xfrm>
          <a:prstGeom prst="rect">
            <a:avLst/>
          </a:prstGeom>
        </p:spPr>
      </p:pic>
    </p:spTree>
    <p:extLst>
      <p:ext uri="{BB962C8B-B14F-4D97-AF65-F5344CB8AC3E}">
        <p14:creationId xmlns:p14="http://schemas.microsoft.com/office/powerpoint/2010/main" val="31191923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18B50F3-E7A1-5040-BABF-1C4E390FEBD1}"/>
              </a:ext>
            </a:extLst>
          </p:cNvPr>
          <p:cNvSpPr/>
          <p:nvPr/>
        </p:nvSpPr>
        <p:spPr>
          <a:xfrm>
            <a:off x="584616" y="1495714"/>
            <a:ext cx="3328051" cy="4817986"/>
          </a:xfrm>
          <a:prstGeom prst="rect">
            <a:avLst/>
          </a:prstGeom>
        </p:spPr>
        <p:txBody>
          <a:bodyPr wrap="square">
            <a:spAutoFit/>
          </a:bodyPr>
          <a:lstStyle/>
          <a:p>
            <a:pPr marL="0" marR="0" lvl="0" indent="0" algn="just" defTabSz="914400" rtl="0" eaLnBrk="1" fontAlgn="auto" latinLnBrk="0" hangingPunct="1">
              <a:lnSpc>
                <a:spcPct val="107000"/>
              </a:lnSpc>
              <a:spcBef>
                <a:spcPts val="0"/>
              </a:spcBef>
              <a:spcAft>
                <a:spcPts val="800"/>
              </a:spcAft>
              <a:buClrTx/>
              <a:buSzTx/>
              <a:buFontTx/>
              <a:buNone/>
              <a:tabLst/>
              <a:defRPr/>
            </a:pP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El piruvato resultante se transforma en almidón durante el día por reacciones reversas a la vía glicolitica, por gliconeogénesis. Durante la noche siguiente, el almidón se degrada a glucosa, la cual origina mediante glucólisis moléculas de triosa fosfato y PEP que constituyen el sustrato de la carboxilación catalizada por la PEP carboxilasa, cerrándose de este modo el ciclo. </a:t>
            </a:r>
            <a:endParaRPr kumimoji="0" lang="en-US"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endParaRPr>
          </a:p>
        </p:txBody>
      </p:sp>
      <p:pic>
        <p:nvPicPr>
          <p:cNvPr id="7" name="Imagem 2">
            <a:extLst>
              <a:ext uri="{FF2B5EF4-FFF2-40B4-BE49-F238E27FC236}">
                <a16:creationId xmlns:a16="http://schemas.microsoft.com/office/drawing/2014/main" id="{E66AC96C-A082-9D49-A4F7-6780F57255CC}"/>
              </a:ext>
            </a:extLst>
          </p:cNvPr>
          <p:cNvPicPr>
            <a:picLocks noChangeAspect="1"/>
          </p:cNvPicPr>
          <p:nvPr/>
        </p:nvPicPr>
        <p:blipFill>
          <a:blip r:embed="rId2"/>
          <a:stretch>
            <a:fillRect/>
          </a:stretch>
        </p:blipFill>
        <p:spPr>
          <a:xfrm>
            <a:off x="4214818" y="1333544"/>
            <a:ext cx="7632332" cy="4899528"/>
          </a:xfrm>
          <a:prstGeom prst="rect">
            <a:avLst/>
          </a:prstGeom>
        </p:spPr>
      </p:pic>
      <p:sp>
        <p:nvSpPr>
          <p:cNvPr id="9" name="Marcador de contenido 2">
            <a:extLst>
              <a:ext uri="{FF2B5EF4-FFF2-40B4-BE49-F238E27FC236}">
                <a16:creationId xmlns:a16="http://schemas.microsoft.com/office/drawing/2014/main" id="{5918A4D7-96BF-45B9-BDC2-21F6E1653026}"/>
              </a:ext>
            </a:extLst>
          </p:cNvPr>
          <p:cNvSpPr txBox="1">
            <a:spLocks/>
          </p:cNvSpPr>
          <p:nvPr/>
        </p:nvSpPr>
        <p:spPr>
          <a:xfrm>
            <a:off x="299975" y="109805"/>
            <a:ext cx="8201088" cy="520329"/>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METABOLISMO ÁCIDO DE LAS CRASULÁCEAS (CAM)</a:t>
            </a: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p:txBody>
      </p:sp>
      <p:cxnSp>
        <p:nvCxnSpPr>
          <p:cNvPr id="10" name="Conector recto 9">
            <a:extLst>
              <a:ext uri="{FF2B5EF4-FFF2-40B4-BE49-F238E27FC236}">
                <a16:creationId xmlns:a16="http://schemas.microsoft.com/office/drawing/2014/main" id="{DF60591A-7431-462A-B9AB-7CB87E609C0A}"/>
              </a:ext>
            </a:extLst>
          </p:cNvPr>
          <p:cNvCxnSpPr/>
          <p:nvPr/>
        </p:nvCxnSpPr>
        <p:spPr>
          <a:xfrm>
            <a:off x="299975" y="757238"/>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11" name="Imagen 10">
            <a:extLst>
              <a:ext uri="{FF2B5EF4-FFF2-40B4-BE49-F238E27FC236}">
                <a16:creationId xmlns:a16="http://schemas.microsoft.com/office/drawing/2014/main" id="{FAD96A88-1E6D-4AF3-944C-4767F60502E6}"/>
              </a:ext>
            </a:extLst>
          </p:cNvPr>
          <p:cNvPicPr>
            <a:picLocks noChangeAspect="1"/>
          </p:cNvPicPr>
          <p:nvPr/>
        </p:nvPicPr>
        <p:blipFill rotWithShape="1">
          <a:blip r:embed="rId3"/>
          <a:srcRect t="23750" b="30500"/>
          <a:stretch/>
        </p:blipFill>
        <p:spPr>
          <a:xfrm>
            <a:off x="8382000" y="18763"/>
            <a:ext cx="3810000" cy="871536"/>
          </a:xfrm>
          <a:prstGeom prst="rect">
            <a:avLst/>
          </a:prstGeom>
        </p:spPr>
      </p:pic>
    </p:spTree>
    <p:extLst>
      <p:ext uri="{BB962C8B-B14F-4D97-AF65-F5344CB8AC3E}">
        <p14:creationId xmlns:p14="http://schemas.microsoft.com/office/powerpoint/2010/main" val="3669854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7C16CD3-39FF-2C46-8718-D0E9BABA2FA4}"/>
              </a:ext>
            </a:extLst>
          </p:cNvPr>
          <p:cNvSpPr/>
          <p:nvPr/>
        </p:nvSpPr>
        <p:spPr>
          <a:xfrm>
            <a:off x="299974" y="1359498"/>
            <a:ext cx="4631789" cy="5216941"/>
          </a:xfrm>
          <a:prstGeom prst="rect">
            <a:avLst/>
          </a:prstGeom>
        </p:spPr>
        <p:txBody>
          <a:bodyPr wrap="square">
            <a:spAutoFit/>
          </a:bodyPr>
          <a:lstStyle/>
          <a:p>
            <a:pPr marL="0" marR="0" lvl="0" indent="0" algn="just" defTabSz="914400" rtl="0" eaLnBrk="1" fontAlgn="auto" latinLnBrk="0" hangingPunct="1">
              <a:lnSpc>
                <a:spcPct val="107000"/>
              </a:lnSpc>
              <a:spcBef>
                <a:spcPts val="0"/>
              </a:spcBef>
              <a:spcAft>
                <a:spcPts val="800"/>
              </a:spcAft>
              <a:buClrTx/>
              <a:buSzTx/>
              <a:buFontTx/>
              <a:buNone/>
              <a:tabLst/>
              <a:defRPr/>
            </a:pP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Entonces en la noche los estomas está abiertos permitiendo la entrada de CO2 y poca pérdida de agua por transpiración. Y durante el día los estomas están cerrados cuando la presión de transpiración es mayor. De noche ocurre la carboxilación formando oxalacetato, el cual forma malato por reducción y, el malato se acumula en la vacuola.</a:t>
            </a:r>
          </a:p>
          <a:p>
            <a:pPr algn="just">
              <a:lnSpc>
                <a:spcPct val="107000"/>
              </a:lnSpc>
              <a:spcAft>
                <a:spcPts val="800"/>
              </a:spcAft>
            </a:pP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Durante el día el malato sale de la vacuola y es </a:t>
            </a:r>
            <a:r>
              <a:rPr kumimoji="0" lang="es-PE" b="1" i="0" u="none" strike="noStrike" kern="1200" cap="none" spc="0" normalizeH="0" baseline="0" noProof="0" dirty="0" err="1">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descarboxilado</a:t>
            </a:r>
            <a:r>
              <a:rPr kumimoji="0" lang="es-PE"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rPr>
              <a:t> por la acción de la enzima málica que generalmente es dependiente de NADP y, como consecuencia acumula CO2 que es utilizado por el ciclo de Calvin-Benson. </a:t>
            </a:r>
            <a:endParaRPr kumimoji="0" lang="en-US" b="1" i="0" u="none" strike="noStrike" kern="1200" cap="none" spc="0" normalizeH="0" baseline="0" noProof="0" dirty="0">
              <a:ln/>
              <a:solidFill>
                <a:srgbClr val="A5A5A5">
                  <a:lumMod val="50000"/>
                </a:srgbClr>
              </a:solidFill>
              <a:effectLst/>
              <a:uLnTx/>
              <a:uFillTx/>
              <a:latin typeface="Comic Sans MS" panose="030F0702030302020204" pitchFamily="66"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ED0E2CF1-13FD-A249-825A-4ABEBA3BAFA4}"/>
              </a:ext>
            </a:extLst>
          </p:cNvPr>
          <p:cNvPicPr>
            <a:picLocks noChangeAspect="1"/>
          </p:cNvPicPr>
          <p:nvPr/>
        </p:nvPicPr>
        <p:blipFill>
          <a:blip r:embed="rId2"/>
          <a:stretch>
            <a:fillRect/>
          </a:stretch>
        </p:blipFill>
        <p:spPr>
          <a:xfrm>
            <a:off x="5186302" y="1402550"/>
            <a:ext cx="6800850" cy="4776108"/>
          </a:xfrm>
          <a:prstGeom prst="rect">
            <a:avLst/>
          </a:prstGeom>
        </p:spPr>
      </p:pic>
      <p:sp>
        <p:nvSpPr>
          <p:cNvPr id="9" name="Marcador de contenido 2">
            <a:extLst>
              <a:ext uri="{FF2B5EF4-FFF2-40B4-BE49-F238E27FC236}">
                <a16:creationId xmlns:a16="http://schemas.microsoft.com/office/drawing/2014/main" id="{A3DAA13E-030D-40CA-93E3-819F703CEE0F}"/>
              </a:ext>
            </a:extLst>
          </p:cNvPr>
          <p:cNvSpPr txBox="1">
            <a:spLocks/>
          </p:cNvSpPr>
          <p:nvPr/>
        </p:nvSpPr>
        <p:spPr>
          <a:xfrm>
            <a:off x="299975" y="109805"/>
            <a:ext cx="8201088" cy="520329"/>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METABOLISMO ÁCIDO DE LAS CRASULÁCEAS (CAM)</a:t>
            </a: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p:txBody>
      </p:sp>
      <p:cxnSp>
        <p:nvCxnSpPr>
          <p:cNvPr id="10" name="Conector recto 9">
            <a:extLst>
              <a:ext uri="{FF2B5EF4-FFF2-40B4-BE49-F238E27FC236}">
                <a16:creationId xmlns:a16="http://schemas.microsoft.com/office/drawing/2014/main" id="{C4FB8852-0EBB-4473-AD4D-EA88434D3A15}"/>
              </a:ext>
            </a:extLst>
          </p:cNvPr>
          <p:cNvCxnSpPr/>
          <p:nvPr/>
        </p:nvCxnSpPr>
        <p:spPr>
          <a:xfrm>
            <a:off x="299975" y="757238"/>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11" name="Imagen 10">
            <a:extLst>
              <a:ext uri="{FF2B5EF4-FFF2-40B4-BE49-F238E27FC236}">
                <a16:creationId xmlns:a16="http://schemas.microsoft.com/office/drawing/2014/main" id="{F61C5C15-E140-4945-AD12-54F3BD8A4E42}"/>
              </a:ext>
            </a:extLst>
          </p:cNvPr>
          <p:cNvPicPr>
            <a:picLocks noChangeAspect="1"/>
          </p:cNvPicPr>
          <p:nvPr/>
        </p:nvPicPr>
        <p:blipFill rotWithShape="1">
          <a:blip r:embed="rId3"/>
          <a:srcRect t="23750" b="30500"/>
          <a:stretch/>
        </p:blipFill>
        <p:spPr>
          <a:xfrm>
            <a:off x="8382000" y="18763"/>
            <a:ext cx="3810000" cy="871536"/>
          </a:xfrm>
          <a:prstGeom prst="rect">
            <a:avLst/>
          </a:prstGeom>
        </p:spPr>
      </p:pic>
    </p:spTree>
    <p:extLst>
      <p:ext uri="{BB962C8B-B14F-4D97-AF65-F5344CB8AC3E}">
        <p14:creationId xmlns:p14="http://schemas.microsoft.com/office/powerpoint/2010/main" val="3731904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7C16CD3-39FF-2C46-8718-D0E9BABA2FA4}"/>
              </a:ext>
            </a:extLst>
          </p:cNvPr>
          <p:cNvSpPr/>
          <p:nvPr/>
        </p:nvSpPr>
        <p:spPr>
          <a:xfrm>
            <a:off x="414276" y="693559"/>
            <a:ext cx="1800288" cy="407035"/>
          </a:xfrm>
          <a:prstGeom prst="rect">
            <a:avLst/>
          </a:prstGeom>
        </p:spPr>
        <p:txBody>
          <a:bodyPr wrap="square">
            <a:spAutoFit/>
          </a:bodyPr>
          <a:lstStyle/>
          <a:p>
            <a:pPr marL="0" marR="0" lvl="0" indent="0" algn="just" defTabSz="914400" rtl="0" eaLnBrk="1" fontAlgn="auto" latinLnBrk="0" hangingPunct="1">
              <a:lnSpc>
                <a:spcPct val="107000"/>
              </a:lnSpc>
              <a:spcBef>
                <a:spcPts val="0"/>
              </a:spcBef>
              <a:spcAft>
                <a:spcPts val="800"/>
              </a:spcAft>
              <a:buClrTx/>
              <a:buSzTx/>
              <a:buFontTx/>
              <a:buNone/>
              <a:tabLst/>
              <a:defRPr/>
            </a:pPr>
            <a:r>
              <a:rPr kumimoji="0" lang="es-PE" sz="20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Plantas CAM</a:t>
            </a:r>
            <a:endParaRPr kumimoji="0" lang="en-US" sz="20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pic>
        <p:nvPicPr>
          <p:cNvPr id="7" name="Imagem 7">
            <a:extLst>
              <a:ext uri="{FF2B5EF4-FFF2-40B4-BE49-F238E27FC236}">
                <a16:creationId xmlns:a16="http://schemas.microsoft.com/office/drawing/2014/main" id="{981011C3-108F-1E47-80E2-4EE9FF9046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2897" y="1227698"/>
            <a:ext cx="4740232" cy="3081150"/>
          </a:xfrm>
          <a:prstGeom prst="rect">
            <a:avLst/>
          </a:prstGeom>
        </p:spPr>
      </p:pic>
      <p:pic>
        <p:nvPicPr>
          <p:cNvPr id="8" name="Imagem 8">
            <a:extLst>
              <a:ext uri="{FF2B5EF4-FFF2-40B4-BE49-F238E27FC236}">
                <a16:creationId xmlns:a16="http://schemas.microsoft.com/office/drawing/2014/main" id="{E42FCC36-1CA3-7E44-9B30-5F2E7AD075F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68457" y="1227698"/>
            <a:ext cx="5463904" cy="3081149"/>
          </a:xfrm>
          <a:prstGeom prst="rect">
            <a:avLst/>
          </a:prstGeom>
        </p:spPr>
      </p:pic>
      <p:pic>
        <p:nvPicPr>
          <p:cNvPr id="9" name="Imagem 9">
            <a:extLst>
              <a:ext uri="{FF2B5EF4-FFF2-40B4-BE49-F238E27FC236}">
                <a16:creationId xmlns:a16="http://schemas.microsoft.com/office/drawing/2014/main" id="{CE5B5F7A-C6F1-934B-900C-49CE66B124D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3748"/>
          <a:stretch/>
        </p:blipFill>
        <p:spPr>
          <a:xfrm>
            <a:off x="4568457" y="3380267"/>
            <a:ext cx="5463904" cy="3193107"/>
          </a:xfrm>
          <a:prstGeom prst="rect">
            <a:avLst/>
          </a:prstGeom>
        </p:spPr>
      </p:pic>
      <p:pic>
        <p:nvPicPr>
          <p:cNvPr id="10" name="Imagem 11">
            <a:extLst>
              <a:ext uri="{FF2B5EF4-FFF2-40B4-BE49-F238E27FC236}">
                <a16:creationId xmlns:a16="http://schemas.microsoft.com/office/drawing/2014/main" id="{38F41F6E-F3EB-8242-93CE-97ADD56270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48034" y="3363857"/>
            <a:ext cx="4746320" cy="3213653"/>
          </a:xfrm>
          <a:prstGeom prst="rect">
            <a:avLst/>
          </a:prstGeom>
        </p:spPr>
      </p:pic>
      <p:sp>
        <p:nvSpPr>
          <p:cNvPr id="12" name="Marcador de contenido 2">
            <a:extLst>
              <a:ext uri="{FF2B5EF4-FFF2-40B4-BE49-F238E27FC236}">
                <a16:creationId xmlns:a16="http://schemas.microsoft.com/office/drawing/2014/main" id="{346DFFF2-34D3-4150-94AB-CDD14C49A337}"/>
              </a:ext>
            </a:extLst>
          </p:cNvPr>
          <p:cNvSpPr txBox="1">
            <a:spLocks/>
          </p:cNvSpPr>
          <p:nvPr/>
        </p:nvSpPr>
        <p:spPr>
          <a:xfrm>
            <a:off x="299975" y="109805"/>
            <a:ext cx="8201088" cy="520329"/>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METABOLISMO ÁCIDO DE LAS CRASULÁCEAS (CAM)</a:t>
            </a: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p:txBody>
      </p:sp>
      <p:cxnSp>
        <p:nvCxnSpPr>
          <p:cNvPr id="13" name="Conector recto 12">
            <a:extLst>
              <a:ext uri="{FF2B5EF4-FFF2-40B4-BE49-F238E27FC236}">
                <a16:creationId xmlns:a16="http://schemas.microsoft.com/office/drawing/2014/main" id="{D8D5E8BB-CC97-4AD3-9341-B7923A6267D0}"/>
              </a:ext>
            </a:extLst>
          </p:cNvPr>
          <p:cNvCxnSpPr/>
          <p:nvPr/>
        </p:nvCxnSpPr>
        <p:spPr>
          <a:xfrm>
            <a:off x="299975" y="757238"/>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14" name="Imagen 13">
            <a:extLst>
              <a:ext uri="{FF2B5EF4-FFF2-40B4-BE49-F238E27FC236}">
                <a16:creationId xmlns:a16="http://schemas.microsoft.com/office/drawing/2014/main" id="{DB111D86-238E-434F-B0C9-1FA62A5BB302}"/>
              </a:ext>
            </a:extLst>
          </p:cNvPr>
          <p:cNvPicPr>
            <a:picLocks noChangeAspect="1"/>
          </p:cNvPicPr>
          <p:nvPr/>
        </p:nvPicPr>
        <p:blipFill rotWithShape="1">
          <a:blip r:embed="rId7"/>
          <a:srcRect t="23750" b="30500"/>
          <a:stretch/>
        </p:blipFill>
        <p:spPr>
          <a:xfrm>
            <a:off x="8382000" y="18763"/>
            <a:ext cx="3810000" cy="871536"/>
          </a:xfrm>
          <a:prstGeom prst="rect">
            <a:avLst/>
          </a:prstGeom>
        </p:spPr>
      </p:pic>
    </p:spTree>
    <p:extLst>
      <p:ext uri="{BB962C8B-B14F-4D97-AF65-F5344CB8AC3E}">
        <p14:creationId xmlns:p14="http://schemas.microsoft.com/office/powerpoint/2010/main" val="27363066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2">
            <a:extLst>
              <a:ext uri="{FF2B5EF4-FFF2-40B4-BE49-F238E27FC236}">
                <a16:creationId xmlns:a16="http://schemas.microsoft.com/office/drawing/2014/main" id="{5D0B7520-8F57-4C94-93FC-C2488B88CB4F}"/>
              </a:ext>
            </a:extLst>
          </p:cNvPr>
          <p:cNvSpPr txBox="1">
            <a:spLocks/>
          </p:cNvSpPr>
          <p:nvPr/>
        </p:nvSpPr>
        <p:spPr>
          <a:xfrm>
            <a:off x="299975" y="109805"/>
            <a:ext cx="8201088" cy="520329"/>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s-E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CONCLUSIÓN</a:t>
            </a:r>
            <a:endPar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p:txBody>
      </p:sp>
      <p:cxnSp>
        <p:nvCxnSpPr>
          <p:cNvPr id="3" name="Conector recto 2">
            <a:extLst>
              <a:ext uri="{FF2B5EF4-FFF2-40B4-BE49-F238E27FC236}">
                <a16:creationId xmlns:a16="http://schemas.microsoft.com/office/drawing/2014/main" id="{A2C034CA-F074-481E-9106-9CF792F1DBF1}"/>
              </a:ext>
            </a:extLst>
          </p:cNvPr>
          <p:cNvCxnSpPr/>
          <p:nvPr/>
        </p:nvCxnSpPr>
        <p:spPr>
          <a:xfrm>
            <a:off x="299975" y="757238"/>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4" name="Imagen 3">
            <a:extLst>
              <a:ext uri="{FF2B5EF4-FFF2-40B4-BE49-F238E27FC236}">
                <a16:creationId xmlns:a16="http://schemas.microsoft.com/office/drawing/2014/main" id="{AF17C0FB-4349-47E2-8D1C-66CAE5CEC1E8}"/>
              </a:ext>
            </a:extLst>
          </p:cNvPr>
          <p:cNvPicPr>
            <a:picLocks noChangeAspect="1"/>
          </p:cNvPicPr>
          <p:nvPr/>
        </p:nvPicPr>
        <p:blipFill rotWithShape="1">
          <a:blip r:embed="rId2"/>
          <a:srcRect t="23750" b="30500"/>
          <a:stretch/>
        </p:blipFill>
        <p:spPr>
          <a:xfrm>
            <a:off x="8382000" y="18763"/>
            <a:ext cx="3810000" cy="871536"/>
          </a:xfrm>
          <a:prstGeom prst="rect">
            <a:avLst/>
          </a:prstGeom>
        </p:spPr>
      </p:pic>
      <p:pic>
        <p:nvPicPr>
          <p:cNvPr id="10" name="Imagen 9">
            <a:extLst>
              <a:ext uri="{FF2B5EF4-FFF2-40B4-BE49-F238E27FC236}">
                <a16:creationId xmlns:a16="http://schemas.microsoft.com/office/drawing/2014/main" id="{4153F2CB-BB04-477D-B44A-D5CF9B876CB7}"/>
              </a:ext>
            </a:extLst>
          </p:cNvPr>
          <p:cNvPicPr>
            <a:picLocks noChangeAspect="1"/>
          </p:cNvPicPr>
          <p:nvPr/>
        </p:nvPicPr>
        <p:blipFill>
          <a:blip r:embed="rId3"/>
          <a:stretch>
            <a:fillRect/>
          </a:stretch>
        </p:blipFill>
        <p:spPr>
          <a:xfrm>
            <a:off x="118496" y="1017403"/>
            <a:ext cx="11709177" cy="4229079"/>
          </a:xfrm>
          <a:prstGeom prst="rect">
            <a:avLst/>
          </a:prstGeom>
        </p:spPr>
      </p:pic>
    </p:spTree>
    <p:extLst>
      <p:ext uri="{BB962C8B-B14F-4D97-AF65-F5344CB8AC3E}">
        <p14:creationId xmlns:p14="http://schemas.microsoft.com/office/powerpoint/2010/main" val="2214139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2">
            <a:extLst>
              <a:ext uri="{FF2B5EF4-FFF2-40B4-BE49-F238E27FC236}">
                <a16:creationId xmlns:a16="http://schemas.microsoft.com/office/drawing/2014/main" id="{5D0B7520-8F57-4C94-93FC-C2488B88CB4F}"/>
              </a:ext>
            </a:extLst>
          </p:cNvPr>
          <p:cNvSpPr txBox="1">
            <a:spLocks/>
          </p:cNvSpPr>
          <p:nvPr/>
        </p:nvSpPr>
        <p:spPr>
          <a:xfrm>
            <a:off x="299975" y="109805"/>
            <a:ext cx="8201088" cy="520329"/>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s-E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R</a:t>
            </a:r>
            <a:r>
              <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EFERENCIAS BIBLIOGRAFICAS </a:t>
            </a: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p:txBody>
      </p:sp>
      <p:cxnSp>
        <p:nvCxnSpPr>
          <p:cNvPr id="3" name="Conector recto 2">
            <a:extLst>
              <a:ext uri="{FF2B5EF4-FFF2-40B4-BE49-F238E27FC236}">
                <a16:creationId xmlns:a16="http://schemas.microsoft.com/office/drawing/2014/main" id="{A2C034CA-F074-481E-9106-9CF792F1DBF1}"/>
              </a:ext>
            </a:extLst>
          </p:cNvPr>
          <p:cNvCxnSpPr/>
          <p:nvPr/>
        </p:nvCxnSpPr>
        <p:spPr>
          <a:xfrm>
            <a:off x="299975" y="757238"/>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4" name="Imagen 3">
            <a:extLst>
              <a:ext uri="{FF2B5EF4-FFF2-40B4-BE49-F238E27FC236}">
                <a16:creationId xmlns:a16="http://schemas.microsoft.com/office/drawing/2014/main" id="{AF17C0FB-4349-47E2-8D1C-66CAE5CEC1E8}"/>
              </a:ext>
            </a:extLst>
          </p:cNvPr>
          <p:cNvPicPr>
            <a:picLocks noChangeAspect="1"/>
          </p:cNvPicPr>
          <p:nvPr/>
        </p:nvPicPr>
        <p:blipFill rotWithShape="1">
          <a:blip r:embed="rId2"/>
          <a:srcRect t="23750" b="30500"/>
          <a:stretch/>
        </p:blipFill>
        <p:spPr>
          <a:xfrm>
            <a:off x="8382000" y="18763"/>
            <a:ext cx="3810000" cy="871536"/>
          </a:xfrm>
          <a:prstGeom prst="rect">
            <a:avLst/>
          </a:prstGeom>
        </p:spPr>
      </p:pic>
      <p:sp>
        <p:nvSpPr>
          <p:cNvPr id="6" name="Rectángulo 5">
            <a:extLst>
              <a:ext uri="{FF2B5EF4-FFF2-40B4-BE49-F238E27FC236}">
                <a16:creationId xmlns:a16="http://schemas.microsoft.com/office/drawing/2014/main" id="{DF0CE370-DE15-4706-AEF7-CAF7E3E94B0F}"/>
              </a:ext>
            </a:extLst>
          </p:cNvPr>
          <p:cNvSpPr/>
          <p:nvPr/>
        </p:nvSpPr>
        <p:spPr>
          <a:xfrm>
            <a:off x="299975" y="1017403"/>
            <a:ext cx="11844337" cy="2145716"/>
          </a:xfrm>
          <a:prstGeom prst="rect">
            <a:avLst/>
          </a:prstGeom>
        </p:spPr>
        <p:txBody>
          <a:bodyPr wrap="square">
            <a:spAutoFit/>
          </a:bodyPr>
          <a:lstStyle/>
          <a:p>
            <a:pPr marL="304800" marR="0" lvl="0" indent="-304800" algn="l" defTabSz="914400" rtl="0" eaLnBrk="1" fontAlgn="auto" latinLnBrk="0" hangingPunct="1">
              <a:lnSpc>
                <a:spcPct val="150000"/>
              </a:lnSpc>
              <a:spcBef>
                <a:spcPts val="200"/>
              </a:spcBef>
              <a:spcAft>
                <a:spcPts val="0"/>
              </a:spcAft>
              <a:buClrTx/>
              <a:buSzTx/>
              <a:buFontTx/>
              <a:buNone/>
              <a:tabLst/>
              <a:defRPr/>
            </a:pP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Ortuño, A., Díaz, L., &amp; Del Rio, J. (2015). Evolución de la Fisiología Vegetal en los </a:t>
            </a:r>
            <a:r>
              <a:rPr kumimoji="0" lang="es-PE" sz="1800" b="0" i="0" u="none" strike="noStrike" kern="1200" cap="none" spc="0" normalizeH="0" baseline="0" noProof="0" dirty="0" err="1">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ultimos</a:t>
            </a: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100 años. </a:t>
            </a:r>
            <a:r>
              <a:rPr kumimoji="0" lang="es-PE"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Eubacteria</a:t>
            </a: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a:t>
            </a:r>
            <a:r>
              <a:rPr kumimoji="0" lang="es-PE"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34</a:t>
            </a: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74–82.</a:t>
            </a:r>
          </a:p>
          <a:p>
            <a:pPr marL="304800" marR="0" lvl="0" indent="-304800" algn="l" defTabSz="914400" rtl="0" eaLnBrk="1" fontAlgn="auto" latinLnBrk="0" hangingPunct="1">
              <a:lnSpc>
                <a:spcPct val="150000"/>
              </a:lnSpc>
              <a:spcBef>
                <a:spcPts val="200"/>
              </a:spcBef>
              <a:spcAft>
                <a:spcPts val="0"/>
              </a:spcAft>
              <a:buClrTx/>
              <a:buSzTx/>
              <a:buFontTx/>
              <a:buNone/>
              <a:tabLst/>
              <a:defRPr/>
            </a:pP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Raya Pérez, J. C., Aguirre Mancilla, C. L., Medina </a:t>
            </a:r>
            <a:r>
              <a:rPr kumimoji="0" lang="es-PE" sz="1800" b="0" i="0" u="none" strike="noStrike" kern="1200" cap="none" spc="0" normalizeH="0" baseline="0" noProof="0" dirty="0" err="1">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Ortíz</a:t>
            </a: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J. G., Ramírez Pimentel, J. G., </a:t>
            </a:r>
            <a:r>
              <a:rPr kumimoji="0" lang="es-PE" sz="1800" b="0" i="0" u="none" strike="noStrike" kern="1200" cap="none" spc="0" normalizeH="0" baseline="0" noProof="0" dirty="0" err="1">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Andrio</a:t>
            </a: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a:t>
            </a:r>
            <a:r>
              <a:rPr kumimoji="0" lang="es-PE" sz="1800" b="0" i="0" u="none" strike="noStrike" kern="1200" cap="none" spc="0" normalizeH="0" baseline="0" noProof="0" dirty="0" err="1">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Enriquez</a:t>
            </a: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E., Castellanos Sánchez, A., &amp; Covarrubias Prieto, J. (2018). Calidad física y fisiológica de semilla en función de la densidad de población en dos híbridos de maíz. </a:t>
            </a:r>
            <a:r>
              <a:rPr kumimoji="0" lang="es-PE"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Revista Mexicana de Ciencias Agrícolas</a:t>
            </a: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a:t>
            </a:r>
            <a:r>
              <a:rPr kumimoji="0" lang="es-PE" sz="1800" b="0" i="1"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3</a:t>
            </a:r>
            <a:r>
              <a:rPr kumimoji="0" lang="es-PE"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(4), 633–641. https://doi.org/10.29312/remexca.v3i4.1416</a:t>
            </a:r>
          </a:p>
        </p:txBody>
      </p:sp>
    </p:spTree>
    <p:extLst>
      <p:ext uri="{BB962C8B-B14F-4D97-AF65-F5344CB8AC3E}">
        <p14:creationId xmlns:p14="http://schemas.microsoft.com/office/powerpoint/2010/main" val="2957303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1"/>
          <p:cNvSpPr txBox="1">
            <a:spLocks noGrp="1"/>
          </p:cNvSpPr>
          <p:nvPr>
            <p:ph type="title"/>
          </p:nvPr>
        </p:nvSpPr>
        <p:spPr>
          <a:xfrm>
            <a:off x="960000" y="233603"/>
            <a:ext cx="6950400" cy="763600"/>
          </a:xfrm>
          <a:prstGeom prst="rect">
            <a:avLst/>
          </a:prstGeom>
        </p:spPr>
        <p:txBody>
          <a:bodyPr spcFirstLastPara="1" wrap="square" lIns="121900" tIns="121900" rIns="121900" bIns="121900" anchor="t" anchorCtr="0">
            <a:noAutofit/>
          </a:bodyPr>
          <a:lstStyle/>
          <a:p>
            <a:r>
              <a:rPr lang="es-PE" dirty="0"/>
              <a:t>Fotosíntesis </a:t>
            </a:r>
          </a:p>
        </p:txBody>
      </p:sp>
      <p:sp>
        <p:nvSpPr>
          <p:cNvPr id="4" name="Subtítulo 3">
            <a:extLst>
              <a:ext uri="{FF2B5EF4-FFF2-40B4-BE49-F238E27FC236}">
                <a16:creationId xmlns:a16="http://schemas.microsoft.com/office/drawing/2014/main" id="{288D1B12-E15C-94CB-11BB-E59542E1C4E0}"/>
              </a:ext>
            </a:extLst>
          </p:cNvPr>
          <p:cNvSpPr>
            <a:spLocks noGrp="1"/>
          </p:cNvSpPr>
          <p:nvPr>
            <p:ph type="subTitle" idx="1"/>
          </p:nvPr>
        </p:nvSpPr>
        <p:spPr>
          <a:xfrm>
            <a:off x="644061" y="997203"/>
            <a:ext cx="6791061" cy="5313656"/>
          </a:xfrm>
        </p:spPr>
        <p:txBody>
          <a:bodyPr/>
          <a:lstStyle/>
          <a:p>
            <a:pPr algn="just"/>
            <a:r>
              <a:rPr lang="es-MX" sz="1400" dirty="0"/>
              <a:t>Las plantas generan energía utilizando agua, luz solar y CO2 mediante reacciones fotoquímicas y bioquímicas.</a:t>
            </a:r>
          </a:p>
          <a:p>
            <a:pPr algn="just"/>
            <a:endParaRPr lang="es-MX" sz="1400" dirty="0"/>
          </a:p>
          <a:p>
            <a:pPr algn="just"/>
            <a:r>
              <a:rPr lang="es-MX" sz="1400" dirty="0"/>
              <a:t>La fotosíntesis tiene una fase luminosa y una fase oscura. En la primera la energía luminosa es trasformada en energía química (ATP y NADPH), mientras que en la fase oscura consiste en la síntesis de glucosa mediante la fijación de CO2 en combinación con la energía química generada en la primera fase.</a:t>
            </a:r>
          </a:p>
          <a:p>
            <a:pPr algn="just"/>
            <a:endParaRPr lang="es-MX" sz="1400" dirty="0"/>
          </a:p>
          <a:p>
            <a:pPr algn="just"/>
            <a:r>
              <a:rPr lang="es-MX" sz="1400" dirty="0"/>
              <a:t>Para la fase oscura de la fotosíntesis, debido a las diferentes condiciones ambientales, las plantas han evolucionado y desarrollado adaptaciones metabólicas y anatómicas para hacer un uso eficiente del agua (EUA) y optimizar la velocidad de asimilación de CO2 para mejorar la síntesis de carbohidratos (eficiencia fotosintética).</a:t>
            </a:r>
          </a:p>
          <a:p>
            <a:pPr algn="just"/>
            <a:endParaRPr lang="es-MX" sz="1400" dirty="0"/>
          </a:p>
          <a:p>
            <a:pPr algn="just"/>
            <a:r>
              <a:rPr lang="es-MX" sz="1400" dirty="0"/>
              <a:t>De acuerdo con los mecanismos de asimilación del CO2 en la fotosíntesis, existen tres tipos C3, C4 y CAM.</a:t>
            </a:r>
            <a:endParaRPr lang="es-PE" sz="1400" dirty="0"/>
          </a:p>
        </p:txBody>
      </p:sp>
      <p:pic>
        <p:nvPicPr>
          <p:cNvPr id="3076" name="Picture 4" descr="🌿Fotosíntesis | Fase Luminosa y Oscura | Ciclo de Calvin🌞 [Fácil y  Rápido] | BIOLOGÍA |">
            <a:extLst>
              <a:ext uri="{FF2B5EF4-FFF2-40B4-BE49-F238E27FC236}">
                <a16:creationId xmlns:a16="http://schemas.microsoft.com/office/drawing/2014/main" id="{26670900-D24A-CD71-02B2-0954087781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0576" y="1100082"/>
            <a:ext cx="4281600" cy="4657836"/>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1"/>
          <p:cNvSpPr txBox="1">
            <a:spLocks noGrp="1"/>
          </p:cNvSpPr>
          <p:nvPr>
            <p:ph type="title"/>
          </p:nvPr>
        </p:nvSpPr>
        <p:spPr>
          <a:xfrm>
            <a:off x="960000" y="593367"/>
            <a:ext cx="6950400" cy="763600"/>
          </a:xfrm>
          <a:prstGeom prst="rect">
            <a:avLst/>
          </a:prstGeom>
        </p:spPr>
        <p:txBody>
          <a:bodyPr spcFirstLastPara="1" wrap="square" lIns="121900" tIns="121900" rIns="121900" bIns="121900" anchor="t" anchorCtr="0">
            <a:noAutofit/>
          </a:bodyPr>
          <a:lstStyle/>
          <a:p>
            <a:r>
              <a:rPr lang="es-MX" dirty="0"/>
              <a:t>Vía metabólica C3</a:t>
            </a:r>
            <a:r>
              <a:rPr lang="es-PE" dirty="0"/>
              <a:t> </a:t>
            </a:r>
          </a:p>
        </p:txBody>
      </p:sp>
      <p:sp>
        <p:nvSpPr>
          <p:cNvPr id="4" name="Subtítulo 3">
            <a:extLst>
              <a:ext uri="{FF2B5EF4-FFF2-40B4-BE49-F238E27FC236}">
                <a16:creationId xmlns:a16="http://schemas.microsoft.com/office/drawing/2014/main" id="{288D1B12-E15C-94CB-11BB-E59542E1C4E0}"/>
              </a:ext>
            </a:extLst>
          </p:cNvPr>
          <p:cNvSpPr>
            <a:spLocks noGrp="1"/>
          </p:cNvSpPr>
          <p:nvPr>
            <p:ph type="subTitle" idx="1"/>
          </p:nvPr>
        </p:nvSpPr>
        <p:spPr>
          <a:xfrm>
            <a:off x="960000" y="1884484"/>
            <a:ext cx="5695633" cy="3566000"/>
          </a:xfrm>
        </p:spPr>
        <p:txBody>
          <a:bodyPr/>
          <a:lstStyle/>
          <a:p>
            <a:r>
              <a:rPr lang="es-MX" sz="1400" dirty="0"/>
              <a:t>Reciben el nombre de plantas C3 debido a que durante la etapa del proceso de la fotosíntesis, en las reacciones de carboxilación del ciclo de Calvin, el </a:t>
            </a:r>
            <a:r>
              <a:rPr lang="es-MX" sz="1400" dirty="0" err="1"/>
              <a:t>primercompuesto</a:t>
            </a:r>
            <a:r>
              <a:rPr lang="es-MX" sz="1400" dirty="0"/>
              <a:t> formado es el ácido </a:t>
            </a:r>
            <a:r>
              <a:rPr lang="es-MX" sz="1400" dirty="0" err="1"/>
              <a:t>fosfoglicérico</a:t>
            </a:r>
            <a:r>
              <a:rPr lang="es-MX" sz="1400" dirty="0"/>
              <a:t> (3-PGA), que está formado por 3 carbonos, producto de la combinación entre la ribulosa difosfato (5C) con el CO2.</a:t>
            </a:r>
          </a:p>
          <a:p>
            <a:endParaRPr lang="es-MX" sz="1400" dirty="0"/>
          </a:p>
          <a:p>
            <a:pPr algn="just"/>
            <a:r>
              <a:rPr lang="es-MX" sz="1400" dirty="0"/>
              <a:t>La enzima responsable de esta reacción es la ribulosa-</a:t>
            </a:r>
            <a:r>
              <a:rPr lang="es-MX" sz="1400" dirty="0" err="1"/>
              <a:t>bifosfato</a:t>
            </a:r>
            <a:r>
              <a:rPr lang="es-MX" sz="1400" dirty="0"/>
              <a:t>, mejor conocido como </a:t>
            </a:r>
            <a:r>
              <a:rPr lang="es-MX" sz="1400" dirty="0" err="1"/>
              <a:t>Rubisco</a:t>
            </a:r>
            <a:r>
              <a:rPr lang="es-MX" sz="1400" dirty="0"/>
              <a:t>. Aunque la principal función de esta enzima es fungir como catalizador para la carboxilación, también puede actuar como oxigenasa; esto significa que en presencia de luz, el oxígeno compite con el dióxido de carbono por los sitios activos de la enzima, provocando una pérdida de CO2 (</a:t>
            </a:r>
            <a:r>
              <a:rPr lang="es-MX" sz="1400" dirty="0" err="1"/>
              <a:t>fotorespiración</a:t>
            </a:r>
            <a:r>
              <a:rPr lang="es-MX" sz="1400" dirty="0"/>
              <a:t>), lo cual reduce la capacidad fotosintética de la planta.</a:t>
            </a:r>
            <a:endParaRPr lang="es-PE" sz="1400" dirty="0"/>
          </a:p>
        </p:txBody>
      </p:sp>
      <p:pic>
        <p:nvPicPr>
          <p:cNvPr id="5" name="Picture 1">
            <a:extLst>
              <a:ext uri="{FF2B5EF4-FFF2-40B4-BE49-F238E27FC236}">
                <a16:creationId xmlns:a16="http://schemas.microsoft.com/office/drawing/2014/main" id="{C104737D-4760-3F3A-1203-BAB026E0B732}"/>
              </a:ext>
            </a:extLst>
          </p:cNvPr>
          <p:cNvPicPr>
            <a:picLocks noChangeAspect="1"/>
          </p:cNvPicPr>
          <p:nvPr/>
        </p:nvPicPr>
        <p:blipFill>
          <a:blip r:embed="rId3"/>
          <a:stretch>
            <a:fillRect/>
          </a:stretch>
        </p:blipFill>
        <p:spPr>
          <a:xfrm>
            <a:off x="7209197" y="593367"/>
            <a:ext cx="4422132" cy="5885009"/>
          </a:xfrm>
          <a:prstGeom prst="rect">
            <a:avLst/>
          </a:prstGeom>
        </p:spPr>
      </p:pic>
    </p:spTree>
    <p:extLst>
      <p:ext uri="{BB962C8B-B14F-4D97-AF65-F5344CB8AC3E}">
        <p14:creationId xmlns:p14="http://schemas.microsoft.com/office/powerpoint/2010/main" val="837793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2"/>
          <p:cNvSpPr txBox="1">
            <a:spLocks noGrp="1"/>
          </p:cNvSpPr>
          <p:nvPr>
            <p:ph type="title"/>
          </p:nvPr>
        </p:nvSpPr>
        <p:spPr>
          <a:xfrm>
            <a:off x="960000" y="593367"/>
            <a:ext cx="10272000" cy="763600"/>
          </a:xfrm>
          <a:prstGeom prst="rect">
            <a:avLst/>
          </a:prstGeom>
        </p:spPr>
        <p:txBody>
          <a:bodyPr spcFirstLastPara="1" wrap="square" lIns="121900" tIns="121900" rIns="121900" bIns="121900" anchor="t" anchorCtr="0">
            <a:noAutofit/>
          </a:bodyPr>
          <a:lstStyle/>
          <a:p>
            <a:r>
              <a:rPr lang="es-PE" dirty="0"/>
              <a:t>Ejemplos de Plantas C3:</a:t>
            </a:r>
          </a:p>
        </p:txBody>
      </p:sp>
      <p:sp>
        <p:nvSpPr>
          <p:cNvPr id="247" name="Google Shape;247;p32"/>
          <p:cNvSpPr txBox="1">
            <a:spLocks noGrp="1"/>
          </p:cNvSpPr>
          <p:nvPr>
            <p:ph type="subTitle" idx="4"/>
          </p:nvPr>
        </p:nvSpPr>
        <p:spPr>
          <a:xfrm>
            <a:off x="960000" y="1451466"/>
            <a:ext cx="3374800" cy="1077200"/>
          </a:xfrm>
          <a:prstGeom prst="rect">
            <a:avLst/>
          </a:prstGeom>
          <a:ln>
            <a:noFill/>
          </a:ln>
        </p:spPr>
        <p:txBody>
          <a:bodyPr spcFirstLastPara="1" wrap="square" lIns="121900" tIns="121900" rIns="121900" bIns="121900" anchor="b" anchorCtr="0">
            <a:noAutofit/>
          </a:bodyPr>
          <a:lstStyle/>
          <a:p>
            <a:pPr marL="0" indent="0" algn="ctr"/>
            <a:r>
              <a:rPr lang="es-MX" sz="2000" b="1" dirty="0">
                <a:solidFill>
                  <a:srgbClr val="002060"/>
                </a:solidFill>
              </a:rPr>
              <a:t>Cultivos Anuales y Bianuales C3:</a:t>
            </a:r>
            <a:endParaRPr lang="es-PE" sz="2000" b="1" dirty="0">
              <a:solidFill>
                <a:srgbClr val="002060"/>
              </a:solidFill>
            </a:endParaRPr>
          </a:p>
        </p:txBody>
      </p:sp>
      <p:sp>
        <p:nvSpPr>
          <p:cNvPr id="248" name="Google Shape;248;p32"/>
          <p:cNvSpPr txBox="1">
            <a:spLocks noGrp="1"/>
          </p:cNvSpPr>
          <p:nvPr>
            <p:ph type="subTitle" idx="5"/>
          </p:nvPr>
        </p:nvSpPr>
        <p:spPr>
          <a:xfrm>
            <a:off x="4482471" y="1451466"/>
            <a:ext cx="3374800" cy="763598"/>
          </a:xfrm>
          <a:prstGeom prst="rect">
            <a:avLst/>
          </a:prstGeom>
          <a:ln>
            <a:noFill/>
          </a:ln>
        </p:spPr>
        <p:txBody>
          <a:bodyPr spcFirstLastPara="1" wrap="square" lIns="121900" tIns="121900" rIns="121900" bIns="121900" anchor="b" anchorCtr="0">
            <a:noAutofit/>
          </a:bodyPr>
          <a:lstStyle/>
          <a:p>
            <a:pPr marL="0" indent="0" algn="ctr"/>
            <a:r>
              <a:rPr lang="es-PE" sz="2000" b="1" dirty="0">
                <a:solidFill>
                  <a:srgbClr val="002060"/>
                </a:solidFill>
              </a:rPr>
              <a:t>Plantas Frutales C3:</a:t>
            </a:r>
          </a:p>
        </p:txBody>
      </p:sp>
      <p:sp>
        <p:nvSpPr>
          <p:cNvPr id="249" name="Google Shape;249;p32"/>
          <p:cNvSpPr txBox="1">
            <a:spLocks noGrp="1"/>
          </p:cNvSpPr>
          <p:nvPr>
            <p:ph type="subTitle" idx="1"/>
          </p:nvPr>
        </p:nvSpPr>
        <p:spPr>
          <a:xfrm>
            <a:off x="959999" y="2528666"/>
            <a:ext cx="3374801" cy="3842152"/>
          </a:xfrm>
          <a:prstGeom prst="roundRect">
            <a:avLst/>
          </a:prstGeom>
          <a:solidFill>
            <a:schemeClr val="bg2">
              <a:lumMod val="20000"/>
              <a:lumOff val="80000"/>
            </a:schemeClr>
          </a:solidFill>
          <a:ln>
            <a:solidFill>
              <a:schemeClr val="bg2">
                <a:lumMod val="50000"/>
              </a:schemeClr>
            </a:solidFill>
          </a:ln>
        </p:spPr>
        <p:txBody>
          <a:bodyPr spcFirstLastPara="1" wrap="square" lIns="121900" tIns="121900" rIns="121900" bIns="121900" anchor="t" anchorCtr="0">
            <a:noAutofit/>
          </a:bodyPr>
          <a:lstStyle/>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Trigo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(Triticum aestivum)</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Arroz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(Oryza sativa)</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Cebada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(Hordeum vulgare)</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Girasol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(Helianthus annuus)</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Soja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(Glycine max)</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Avena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(Avena sativa)</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Lenteja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(Lens culinaris)</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Alverja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(Pisum sativum)</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Hortalizas</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Algodón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(Gossypium spp.)</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Tabaco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(Nicotiana tabacum)</a:t>
            </a:r>
          </a:p>
        </p:txBody>
      </p:sp>
      <p:sp>
        <p:nvSpPr>
          <p:cNvPr id="250" name="Google Shape;250;p32"/>
          <p:cNvSpPr txBox="1">
            <a:spLocks noGrp="1"/>
          </p:cNvSpPr>
          <p:nvPr>
            <p:ph type="subTitle" idx="2"/>
          </p:nvPr>
        </p:nvSpPr>
        <p:spPr>
          <a:xfrm>
            <a:off x="4728023" y="2528663"/>
            <a:ext cx="3211053" cy="3842151"/>
          </a:xfrm>
          <a:prstGeom prst="roundRect">
            <a:avLst/>
          </a:prstGeom>
          <a:solidFill>
            <a:schemeClr val="bg2">
              <a:lumMod val="20000"/>
              <a:lumOff val="80000"/>
            </a:schemeClr>
          </a:solidFill>
          <a:ln>
            <a:solidFill>
              <a:schemeClr val="bg2">
                <a:lumMod val="50000"/>
              </a:schemeClr>
            </a:solidFill>
          </a:ln>
        </p:spPr>
        <p:txBody>
          <a:bodyPr spcFirstLastPara="1" wrap="square" lIns="121900" tIns="121900" rIns="121900" bIns="121900" anchor="t" anchorCtr="0">
            <a:noAutofit/>
          </a:bodyPr>
          <a:lstStyle/>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Manzana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(Malus domestica)</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Pera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(Pyrus communis)</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Cereza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(Prunus avium)</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Durazno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(Prunus persica)</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Ciruela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(Prunus domestica)</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Fresa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(Fragaria × ananassa)</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Frambuesa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(Rubus idaeus)</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Vid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(Vitis vinifera)</a:t>
            </a:r>
          </a:p>
          <a:p>
            <a:pPr marL="285750" indent="-285750">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Arándano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(Vaccinium corymbosum)</a:t>
            </a:r>
          </a:p>
        </p:txBody>
      </p:sp>
      <p:sp>
        <p:nvSpPr>
          <p:cNvPr id="251" name="Google Shape;251;p32"/>
          <p:cNvSpPr txBox="1">
            <a:spLocks noGrp="1"/>
          </p:cNvSpPr>
          <p:nvPr>
            <p:ph type="subTitle" idx="3"/>
          </p:nvPr>
        </p:nvSpPr>
        <p:spPr>
          <a:xfrm>
            <a:off x="8332299" y="2528662"/>
            <a:ext cx="2973608" cy="3842152"/>
          </a:xfrm>
          <a:prstGeom prst="roundRect">
            <a:avLst/>
          </a:prstGeom>
          <a:solidFill>
            <a:schemeClr val="bg2">
              <a:lumMod val="20000"/>
              <a:lumOff val="80000"/>
            </a:schemeClr>
          </a:solidFill>
          <a:ln>
            <a:solidFill>
              <a:schemeClr val="bg2">
                <a:lumMod val="50000"/>
              </a:schemeClr>
            </a:solidFill>
          </a:ln>
        </p:spPr>
        <p:txBody>
          <a:bodyPr spcFirstLastPara="1" wrap="square" lIns="121900" tIns="121900" rIns="121900" bIns="121900" anchor="t" anchorCtr="0">
            <a:noAutofit/>
          </a:bodyPr>
          <a:lstStyle/>
          <a:p>
            <a:pPr marL="171450" indent="-171450">
              <a:lnSpc>
                <a:spcPct val="150000"/>
              </a:lnSpc>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Roble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(Quercus robur) </a:t>
            </a:r>
          </a:p>
          <a:p>
            <a:pPr marL="171450" indent="-171450">
              <a:lnSpc>
                <a:spcPct val="150000"/>
              </a:lnSpc>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Álamo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(Populus </a:t>
            </a:r>
            <a:r>
              <a:rPr lang="es-PE" sz="1600" noProof="1">
                <a:latin typeface="Calibri Light" panose="020F0302020204030204" pitchFamily="34" charset="0"/>
                <a:ea typeface="Calibri Light" panose="020F0302020204030204" pitchFamily="34" charset="0"/>
                <a:cs typeface="Calibri Light" panose="020F0302020204030204" pitchFamily="34" charset="0"/>
              </a:rPr>
              <a:t>spp.</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a:t>
            </a:r>
          </a:p>
          <a:p>
            <a:pPr marL="171450" indent="-171450">
              <a:lnSpc>
                <a:spcPct val="150000"/>
              </a:lnSpc>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Pino silvestre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(Pinus sylvestris) </a:t>
            </a:r>
          </a:p>
          <a:p>
            <a:pPr marL="171450" indent="-171450">
              <a:lnSpc>
                <a:spcPct val="150000"/>
              </a:lnSpc>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Castaño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(Castanea sativa)</a:t>
            </a:r>
          </a:p>
          <a:p>
            <a:pPr marL="171450" indent="-171450">
              <a:lnSpc>
                <a:spcPct val="150000"/>
              </a:lnSpc>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Fresno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(Fraxinus excelsior) </a:t>
            </a:r>
          </a:p>
          <a:p>
            <a:pPr marL="171450" indent="-171450">
              <a:lnSpc>
                <a:spcPct val="150000"/>
              </a:lnSpc>
              <a:spcAft>
                <a:spcPts val="600"/>
              </a:spcAft>
              <a:buFont typeface="Wingdings" panose="05000000000000000000" pitchFamily="2" charset="2"/>
              <a:buChar char="ü"/>
            </a:pPr>
            <a:r>
              <a:rPr lang="es-PE" sz="1600" noProof="1">
                <a:latin typeface="Calibri Light" panose="020F0302020204030204" pitchFamily="34" charset="0"/>
                <a:ea typeface="Calibri Light" panose="020F0302020204030204" pitchFamily="34" charset="0"/>
                <a:cs typeface="Calibri Light" panose="020F0302020204030204" pitchFamily="34" charset="0"/>
              </a:rPr>
              <a:t>Sauce (</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Salix</a:t>
            </a:r>
            <a:r>
              <a:rPr lang="es-PE" sz="1600" noProof="1">
                <a:latin typeface="Calibri Light" panose="020F0302020204030204" pitchFamily="34" charset="0"/>
                <a:ea typeface="Calibri Light" panose="020F0302020204030204" pitchFamily="34" charset="0"/>
                <a:cs typeface="Calibri Light" panose="020F0302020204030204" pitchFamily="34" charset="0"/>
              </a:rPr>
              <a:t> spp.</a:t>
            </a:r>
            <a:r>
              <a:rPr lang="es-PE" sz="1600" i="1" noProof="1">
                <a:latin typeface="Calibri Light" panose="020F0302020204030204" pitchFamily="34" charset="0"/>
                <a:ea typeface="Calibri Light" panose="020F0302020204030204" pitchFamily="34" charset="0"/>
                <a:cs typeface="Calibri Light" panose="020F0302020204030204" pitchFamily="34" charset="0"/>
              </a:rPr>
              <a:t>)</a:t>
            </a:r>
          </a:p>
        </p:txBody>
      </p:sp>
      <p:sp>
        <p:nvSpPr>
          <p:cNvPr id="252" name="Google Shape;252;p32"/>
          <p:cNvSpPr txBox="1">
            <a:spLocks noGrp="1"/>
          </p:cNvSpPr>
          <p:nvPr>
            <p:ph type="subTitle" idx="6"/>
          </p:nvPr>
        </p:nvSpPr>
        <p:spPr>
          <a:xfrm>
            <a:off x="7931106" y="1456633"/>
            <a:ext cx="3374800" cy="758430"/>
          </a:xfrm>
          <a:prstGeom prst="rect">
            <a:avLst/>
          </a:prstGeom>
          <a:ln>
            <a:noFill/>
          </a:ln>
        </p:spPr>
        <p:txBody>
          <a:bodyPr spcFirstLastPara="1" wrap="square" lIns="121900" tIns="121900" rIns="121900" bIns="121900" anchor="b" anchorCtr="0">
            <a:noAutofit/>
          </a:bodyPr>
          <a:lstStyle/>
          <a:p>
            <a:pPr marL="0" indent="0" algn="ctr"/>
            <a:r>
              <a:rPr lang="es-PE" sz="2000" b="1" dirty="0">
                <a:solidFill>
                  <a:srgbClr val="002060"/>
                </a:solidFill>
              </a:rPr>
              <a:t> Árboles Forestales C3:</a:t>
            </a:r>
          </a:p>
        </p:txBody>
      </p:sp>
      <p:grpSp>
        <p:nvGrpSpPr>
          <p:cNvPr id="253" name="Google Shape;253;p32"/>
          <p:cNvGrpSpPr/>
          <p:nvPr/>
        </p:nvGrpSpPr>
        <p:grpSpPr>
          <a:xfrm>
            <a:off x="960000" y="6688915"/>
            <a:ext cx="10520000" cy="0"/>
            <a:chOff x="2220050" y="1547100"/>
            <a:chExt cx="7890000" cy="0"/>
          </a:xfrm>
        </p:grpSpPr>
        <p:cxnSp>
          <p:nvCxnSpPr>
            <p:cNvPr id="254" name="Google Shape;254;p32"/>
            <p:cNvCxnSpPr/>
            <p:nvPr/>
          </p:nvCxnSpPr>
          <p:spPr>
            <a:xfrm>
              <a:off x="2220050" y="1547100"/>
              <a:ext cx="464400" cy="0"/>
            </a:xfrm>
            <a:prstGeom prst="straightConnector1">
              <a:avLst/>
            </a:prstGeom>
            <a:noFill/>
            <a:ln w="114300" cap="flat" cmpd="sng">
              <a:solidFill>
                <a:srgbClr val="002060"/>
              </a:solidFill>
              <a:prstDash val="solid"/>
              <a:round/>
              <a:headEnd type="none" w="med" len="med"/>
              <a:tailEnd type="none" w="med" len="med"/>
            </a:ln>
          </p:spPr>
        </p:cxnSp>
        <p:cxnSp>
          <p:nvCxnSpPr>
            <p:cNvPr id="255" name="Google Shape;255;p32"/>
            <p:cNvCxnSpPr/>
            <p:nvPr/>
          </p:nvCxnSpPr>
          <p:spPr>
            <a:xfrm>
              <a:off x="2684450" y="1547100"/>
              <a:ext cx="7425600" cy="0"/>
            </a:xfrm>
            <a:prstGeom prst="straightConnector1">
              <a:avLst/>
            </a:prstGeom>
            <a:noFill/>
            <a:ln w="9525" cap="flat" cmpd="sng">
              <a:solidFill>
                <a:srgbClr val="002060"/>
              </a:solidFill>
              <a:prstDash val="solid"/>
              <a:round/>
              <a:headEnd type="none" w="med" len="med"/>
              <a:tailEnd type="none" w="med" len="med"/>
            </a:ln>
          </p:spPr>
        </p:cxn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a:extLst>
              <a:ext uri="{FF2B5EF4-FFF2-40B4-BE49-F238E27FC236}">
                <a16:creationId xmlns:a16="http://schemas.microsoft.com/office/drawing/2014/main" id="{2F543AD4-A5A9-714A-AB4F-7F67D8D4AE2D}"/>
              </a:ext>
            </a:extLst>
          </p:cNvPr>
          <p:cNvPicPr>
            <a:picLocks noChangeAspect="1"/>
          </p:cNvPicPr>
          <p:nvPr/>
        </p:nvPicPr>
        <p:blipFill>
          <a:blip r:embed="rId2"/>
          <a:stretch>
            <a:fillRect/>
          </a:stretch>
        </p:blipFill>
        <p:spPr>
          <a:xfrm>
            <a:off x="1519341" y="1358947"/>
            <a:ext cx="3731927" cy="4966478"/>
          </a:xfrm>
          <a:prstGeom prst="rect">
            <a:avLst/>
          </a:prstGeom>
        </p:spPr>
      </p:pic>
      <p:sp>
        <p:nvSpPr>
          <p:cNvPr id="5" name="Rectángulo 4"/>
          <p:cNvSpPr/>
          <p:nvPr/>
        </p:nvSpPr>
        <p:spPr>
          <a:xfrm>
            <a:off x="992606" y="448883"/>
            <a:ext cx="4683205"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2400" b="1" i="0" u="none" strike="noStrike" kern="1200" cap="none" spc="0" normalizeH="0" baseline="0" noProof="0" dirty="0">
                <a:ln>
                  <a:noFill/>
                </a:ln>
                <a:solidFill>
                  <a:prstClr val="black"/>
                </a:solidFill>
                <a:effectLst/>
                <a:uLnTx/>
                <a:uFillTx/>
                <a:latin typeface="Calibri" panose="020F0502020204030204"/>
                <a:ea typeface="+mn-ea"/>
                <a:cs typeface="+mn-cs"/>
              </a:rPr>
              <a:t>Ciclo de Calvin-Benson – Plantas C3</a:t>
            </a:r>
            <a:endParaRPr kumimoji="0" lang="es-PE"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 name="Picture 2" descr="Photorespiration - Wikipedia">
            <a:extLst>
              <a:ext uri="{FF2B5EF4-FFF2-40B4-BE49-F238E27FC236}">
                <a16:creationId xmlns:a16="http://schemas.microsoft.com/office/drawing/2014/main" id="{96BFE528-05CA-C64B-A19D-323245F2956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3622" y="1358947"/>
            <a:ext cx="4382043" cy="2377030"/>
          </a:xfrm>
          <a:prstGeom prst="rect">
            <a:avLst/>
          </a:prstGeom>
          <a:noFill/>
          <a:extLst>
            <a:ext uri="{909E8E84-426E-40DD-AFC4-6F175D3DCCD1}">
              <a14:hiddenFill xmlns:a14="http://schemas.microsoft.com/office/drawing/2010/main">
                <a:solidFill>
                  <a:srgbClr val="FFFFFF"/>
                </a:solidFill>
              </a14:hiddenFill>
            </a:ext>
          </a:extLst>
        </p:spPr>
      </p:pic>
      <p:sp>
        <p:nvSpPr>
          <p:cNvPr id="7" name="Flecha derecha 6"/>
          <p:cNvSpPr/>
          <p:nvPr/>
        </p:nvSpPr>
        <p:spPr>
          <a:xfrm>
            <a:off x="5342709" y="1828800"/>
            <a:ext cx="666205" cy="2743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ángulo 7"/>
          <p:cNvSpPr/>
          <p:nvPr/>
        </p:nvSpPr>
        <p:spPr>
          <a:xfrm>
            <a:off x="6673622" y="4277112"/>
            <a:ext cx="4597443" cy="1200329"/>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1800" b="0" i="0" u="none" strike="noStrike" kern="1200" cap="none" spc="0" normalizeH="0" baseline="0" noProof="0" dirty="0">
                <a:ln>
                  <a:noFill/>
                </a:ln>
                <a:solidFill>
                  <a:prstClr val="black"/>
                </a:solidFill>
                <a:effectLst/>
                <a:uLnTx/>
                <a:uFillTx/>
                <a:latin typeface="Calibri" panose="020F0502020204030204"/>
                <a:ea typeface="+mn-ea"/>
                <a:cs typeface="+mn-cs"/>
              </a:rPr>
              <a:t>La fotorrespiración impone costos adicionales de energía para la fijación de carbono. A partir de esto, se originó la idea de que la fotorrespiración es un proceso inútil</a:t>
            </a:r>
          </a:p>
        </p:txBody>
      </p:sp>
    </p:spTree>
    <p:extLst>
      <p:ext uri="{BB962C8B-B14F-4D97-AF65-F5344CB8AC3E}">
        <p14:creationId xmlns:p14="http://schemas.microsoft.com/office/powerpoint/2010/main" val="3112493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2">
            <a:extLst>
              <a:ext uri="{FF2B5EF4-FFF2-40B4-BE49-F238E27FC236}">
                <a16:creationId xmlns:a16="http://schemas.microsoft.com/office/drawing/2014/main" id="{99939D5C-5941-4B10-9F61-3C3EF217ABD3}"/>
              </a:ext>
            </a:extLst>
          </p:cNvPr>
          <p:cNvSpPr txBox="1">
            <a:spLocks/>
          </p:cNvSpPr>
          <p:nvPr/>
        </p:nvSpPr>
        <p:spPr>
          <a:xfrm>
            <a:off x="757175" y="1314044"/>
            <a:ext cx="6500152" cy="52032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just"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s-PE" sz="2600" b="1" i="0" u="none" strike="noStrike" kern="1200" cap="none" spc="0" normalizeH="0" baseline="0" noProof="0" dirty="0">
                <a:ln>
                  <a:noFill/>
                </a:ln>
                <a:solidFill>
                  <a:prstClr val="black"/>
                </a:solidFill>
                <a:effectLst/>
                <a:uLnTx/>
                <a:uFillTx/>
                <a:latin typeface="Calibri" panose="020F0502020204030204"/>
                <a:ea typeface="+mn-ea"/>
                <a:cs typeface="+mn-cs"/>
              </a:rPr>
              <a:t>Mecanismo concentrador de CO</a:t>
            </a:r>
            <a:r>
              <a:rPr kumimoji="0" lang="es-PE" sz="2600" b="1" i="0" u="none" strike="noStrike" kern="1200" cap="none" spc="0" normalizeH="0" baseline="-25000" noProof="0" dirty="0">
                <a:ln>
                  <a:noFill/>
                </a:ln>
                <a:solidFill>
                  <a:prstClr val="black"/>
                </a:solidFill>
                <a:effectLst/>
                <a:uLnTx/>
                <a:uFillTx/>
                <a:latin typeface="Calibri" panose="020F0502020204030204"/>
                <a:ea typeface="+mn-ea"/>
                <a:cs typeface="+mn-cs"/>
              </a:rPr>
              <a:t>2</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just"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s-PE" sz="26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Google Shape;61;p12">
            <a:extLst>
              <a:ext uri="{FF2B5EF4-FFF2-40B4-BE49-F238E27FC236}">
                <a16:creationId xmlns:a16="http://schemas.microsoft.com/office/drawing/2014/main" id="{02511083-00C8-4D42-9C38-AE223BE4BD31}"/>
              </a:ext>
            </a:extLst>
          </p:cNvPr>
          <p:cNvSpPr txBox="1">
            <a:spLocks/>
          </p:cNvSpPr>
          <p:nvPr/>
        </p:nvSpPr>
        <p:spPr>
          <a:xfrm>
            <a:off x="647939" y="418248"/>
            <a:ext cx="11544061" cy="11432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pt-BR" sz="2800" b="1" i="0" u="none" strike="noStrike" kern="1200" cap="none" spc="0" normalizeH="0" baseline="0" noProof="0" dirty="0">
                <a:ln>
                  <a:noFill/>
                </a:ln>
                <a:solidFill>
                  <a:prstClr val="black"/>
                </a:solidFill>
                <a:effectLst/>
                <a:uLnTx/>
                <a:uFillTx/>
                <a:latin typeface="Calibri" panose="020F0502020204030204"/>
                <a:ea typeface="+mj-ea"/>
                <a:cs typeface="+mj-cs"/>
              </a:rPr>
              <a:t>Introducción a las plantas C4</a:t>
            </a:r>
            <a:endParaRPr kumimoji="0" lang="pt-BR" sz="2800" b="1" i="0" u="none" strike="noStrike" kern="1200" cap="none" spc="0" normalizeH="0" baseline="-25000" noProof="0" dirty="0">
              <a:ln>
                <a:noFill/>
              </a:ln>
              <a:solidFill>
                <a:prstClr val="black"/>
              </a:solidFill>
              <a:effectLst/>
              <a:uLnTx/>
              <a:uFillTx/>
              <a:latin typeface="Calibri" panose="020F0502020204030204"/>
              <a:ea typeface="+mj-ea"/>
              <a:cs typeface="+mj-cs"/>
            </a:endParaRPr>
          </a:p>
        </p:txBody>
      </p:sp>
      <p:cxnSp>
        <p:nvCxnSpPr>
          <p:cNvPr id="7" name="Conector recto 6">
            <a:extLst>
              <a:ext uri="{FF2B5EF4-FFF2-40B4-BE49-F238E27FC236}">
                <a16:creationId xmlns:a16="http://schemas.microsoft.com/office/drawing/2014/main" id="{99D6AEA9-D1B5-4286-800C-11719F02AC80}"/>
              </a:ext>
            </a:extLst>
          </p:cNvPr>
          <p:cNvCxnSpPr>
            <a:cxnSpLocks/>
          </p:cNvCxnSpPr>
          <p:nvPr/>
        </p:nvCxnSpPr>
        <p:spPr>
          <a:xfrm>
            <a:off x="688994" y="1041107"/>
            <a:ext cx="5603837" cy="0"/>
          </a:xfrm>
          <a:prstGeom prst="line">
            <a:avLst/>
          </a:prstGeom>
          <a:ln w="57150" cmpd="thickThin">
            <a:solidFill>
              <a:srgbClr val="00B050"/>
            </a:solidFill>
          </a:ln>
        </p:spPr>
        <p:style>
          <a:lnRef idx="1">
            <a:schemeClr val="accent1"/>
          </a:lnRef>
          <a:fillRef idx="0">
            <a:schemeClr val="accent1"/>
          </a:fillRef>
          <a:effectRef idx="0">
            <a:schemeClr val="accent1"/>
          </a:effectRef>
          <a:fontRef idx="minor">
            <a:schemeClr val="tx1"/>
          </a:fontRef>
        </p:style>
      </p:cxnSp>
      <p:sp>
        <p:nvSpPr>
          <p:cNvPr id="8" name="Rectangle 1">
            <a:extLst>
              <a:ext uri="{FF2B5EF4-FFF2-40B4-BE49-F238E27FC236}">
                <a16:creationId xmlns:a16="http://schemas.microsoft.com/office/drawing/2014/main" id="{32DC57EE-4559-7F47-9AA5-0413783F95AD}"/>
              </a:ext>
            </a:extLst>
          </p:cNvPr>
          <p:cNvSpPr/>
          <p:nvPr/>
        </p:nvSpPr>
        <p:spPr>
          <a:xfrm>
            <a:off x="874542" y="1936904"/>
            <a:ext cx="6265417" cy="3488134"/>
          </a:xfrm>
          <a:prstGeom prst="rect">
            <a:avLst/>
          </a:prstGeom>
        </p:spPr>
        <p:txBody>
          <a:bodyPr wrap="square">
            <a:spAutoFit/>
          </a:bodyPr>
          <a:lstStyle/>
          <a:p>
            <a:pPr marL="0" marR="0" lvl="0" indent="0" algn="just" defTabSz="914400" rtl="0" eaLnBrk="1" fontAlgn="auto" latinLnBrk="0" hangingPunct="1">
              <a:lnSpc>
                <a:spcPct val="107000"/>
              </a:lnSpc>
              <a:spcBef>
                <a:spcPts val="0"/>
              </a:spcBef>
              <a:spcAft>
                <a:spcPts val="800"/>
              </a:spcAft>
              <a:buClrTx/>
              <a:buSzTx/>
              <a:buFontTx/>
              <a:buNone/>
              <a:tabLst/>
              <a:defRPr/>
            </a:pPr>
            <a:r>
              <a:rPr kumimoji="0" lang="es-PE"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La Rubisco puede fijar el CO</a:t>
            </a:r>
            <a:r>
              <a:rPr kumimoji="0" lang="es-PE" sz="2000" b="0" i="0" u="none" strike="noStrike" kern="1200" cap="none" spc="0" normalizeH="0" baseline="-2500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2</a:t>
            </a:r>
            <a:r>
              <a:rPr kumimoji="0" lang="es-PE"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 conduce a la síntesis de azúcares, o por su actividad oxigenasa, puede interactuar con el O</a:t>
            </a:r>
            <a:r>
              <a:rPr kumimoji="0" lang="es-PE" sz="2000" b="0" i="0" u="none" strike="noStrike" kern="1200" cap="none" spc="0" normalizeH="0" baseline="-2500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2</a:t>
            </a:r>
            <a:r>
              <a:rPr kumimoji="0" lang="es-PE"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 conduce a la fotorrespiración. El aumento de la proporción de la concentración de CO</a:t>
            </a:r>
            <a:r>
              <a:rPr kumimoji="0" lang="es-PE" sz="2000" b="0" i="0" u="none" strike="noStrike" kern="1200" cap="none" spc="0" normalizeH="0" baseline="-2500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2</a:t>
            </a:r>
            <a:r>
              <a:rPr kumimoji="0" lang="es-PE"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a la concentración de O</a:t>
            </a:r>
            <a:r>
              <a:rPr kumimoji="0" lang="es-PE" sz="2000" b="0" i="0" u="none" strike="noStrike" kern="1200" cap="none" spc="0" normalizeH="0" baseline="-2500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2</a:t>
            </a:r>
            <a:r>
              <a:rPr kumimoji="0" lang="es-PE"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en el sitio de actividad de la Rubisco reduce la fotorrespiración y aumenta la eficiencia fotosintética. </a:t>
            </a:r>
          </a:p>
          <a:p>
            <a:pPr marL="0" marR="0" lvl="0" indent="0" algn="just" defTabSz="914400" rtl="0" eaLnBrk="1" fontAlgn="auto" latinLnBrk="0" hangingPunct="1">
              <a:lnSpc>
                <a:spcPct val="107000"/>
              </a:lnSpc>
              <a:spcBef>
                <a:spcPts val="0"/>
              </a:spcBef>
              <a:spcAft>
                <a:spcPts val="800"/>
              </a:spcAft>
              <a:buClrTx/>
              <a:buSzTx/>
              <a:buFontTx/>
              <a:buNone/>
              <a:tabLst/>
              <a:defRPr/>
            </a:pPr>
            <a:r>
              <a:rPr kumimoji="0" lang="es-ES"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Los mecanismos fisiológicos para concentrar el </a:t>
            </a:r>
            <a:r>
              <a:rPr kumimoji="0" lang="es-PE"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CO</a:t>
            </a:r>
            <a:r>
              <a:rPr kumimoji="0" lang="es-PE" sz="2000" b="0" i="0" u="none" strike="noStrike" kern="1200" cap="none" spc="0" normalizeH="0" baseline="-2500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2 </a:t>
            </a:r>
            <a:r>
              <a:rPr kumimoji="0" lang="es-ES"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en el sitio de actividad de la Rubisco han evolucionado en varios grupos de plantas. </a:t>
            </a:r>
          </a:p>
        </p:txBody>
      </p:sp>
      <p:pic>
        <p:nvPicPr>
          <p:cNvPr id="11" name="Picture 2">
            <a:extLst>
              <a:ext uri="{FF2B5EF4-FFF2-40B4-BE49-F238E27FC236}">
                <a16:creationId xmlns:a16="http://schemas.microsoft.com/office/drawing/2014/main" id="{01569005-5A26-AC4E-8179-4C90DA407A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3502" y="1666302"/>
            <a:ext cx="4522322" cy="3473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2943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61;p12">
            <a:extLst>
              <a:ext uri="{FF2B5EF4-FFF2-40B4-BE49-F238E27FC236}">
                <a16:creationId xmlns:a16="http://schemas.microsoft.com/office/drawing/2014/main" id="{02511083-00C8-4D42-9C38-AE223BE4BD31}"/>
              </a:ext>
            </a:extLst>
          </p:cNvPr>
          <p:cNvSpPr txBox="1">
            <a:spLocks/>
          </p:cNvSpPr>
          <p:nvPr/>
        </p:nvSpPr>
        <p:spPr>
          <a:xfrm>
            <a:off x="608750" y="143925"/>
            <a:ext cx="11544061" cy="11432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pt-BR" sz="2800" b="1" i="0" u="none" strike="noStrike" kern="1200" cap="none" spc="0" normalizeH="0" baseline="0" noProof="0" dirty="0">
                <a:ln>
                  <a:noFill/>
                </a:ln>
                <a:solidFill>
                  <a:prstClr val="black"/>
                </a:solidFill>
                <a:effectLst/>
                <a:uLnTx/>
                <a:uFillTx/>
                <a:latin typeface="Calibri" panose="020F0502020204030204"/>
                <a:ea typeface="+mj-ea"/>
                <a:cs typeface="+mj-cs"/>
              </a:rPr>
              <a:t>Plantas C4</a:t>
            </a:r>
            <a:endParaRPr kumimoji="0" lang="pt-BR" sz="2800" b="1" i="0" u="none" strike="noStrike" kern="1200" cap="none" spc="0" normalizeH="0" baseline="-25000" noProof="0" dirty="0">
              <a:ln>
                <a:noFill/>
              </a:ln>
              <a:solidFill>
                <a:prstClr val="black"/>
              </a:solidFill>
              <a:effectLst/>
              <a:uLnTx/>
              <a:uFillTx/>
              <a:latin typeface="Calibri" panose="020F0502020204030204"/>
              <a:ea typeface="+mj-ea"/>
              <a:cs typeface="+mj-cs"/>
            </a:endParaRPr>
          </a:p>
        </p:txBody>
      </p:sp>
      <p:cxnSp>
        <p:nvCxnSpPr>
          <p:cNvPr id="7" name="Conector recto 6">
            <a:extLst>
              <a:ext uri="{FF2B5EF4-FFF2-40B4-BE49-F238E27FC236}">
                <a16:creationId xmlns:a16="http://schemas.microsoft.com/office/drawing/2014/main" id="{99D6AEA9-D1B5-4286-800C-11719F02AC80}"/>
              </a:ext>
            </a:extLst>
          </p:cNvPr>
          <p:cNvCxnSpPr>
            <a:cxnSpLocks/>
          </p:cNvCxnSpPr>
          <p:nvPr/>
        </p:nvCxnSpPr>
        <p:spPr>
          <a:xfrm>
            <a:off x="649805" y="792910"/>
            <a:ext cx="5603837" cy="0"/>
          </a:xfrm>
          <a:prstGeom prst="line">
            <a:avLst/>
          </a:prstGeom>
          <a:ln w="57150" cmpd="thickThin">
            <a:solidFill>
              <a:srgbClr val="00B050"/>
            </a:solidFill>
          </a:ln>
        </p:spPr>
        <p:style>
          <a:lnRef idx="1">
            <a:schemeClr val="accent1"/>
          </a:lnRef>
          <a:fillRef idx="0">
            <a:schemeClr val="accent1"/>
          </a:fillRef>
          <a:effectRef idx="0">
            <a:schemeClr val="accent1"/>
          </a:effectRef>
          <a:fontRef idx="minor">
            <a:schemeClr val="tx1"/>
          </a:fontRef>
        </p:style>
      </p:cxnSp>
      <p:sp>
        <p:nvSpPr>
          <p:cNvPr id="2" name="Rectángulo 1"/>
          <p:cNvSpPr/>
          <p:nvPr/>
        </p:nvSpPr>
        <p:spPr>
          <a:xfrm>
            <a:off x="649805" y="1072336"/>
            <a:ext cx="5777121" cy="2031325"/>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18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En este grupos de plantas, la fijación inicial de CO</a:t>
            </a:r>
            <a:r>
              <a:rPr kumimoji="0" lang="es-PE" sz="1800" b="0" i="0" u="none" strike="noStrike" kern="1200" cap="none" spc="0" normalizeH="0" baseline="-2500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2</a:t>
            </a:r>
            <a:r>
              <a:rPr kumimoji="0" lang="es-PE" sz="18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 se realiza mediante la fosfoenolpiruvato carboxilasa (PEP carboxilasa), una enzima que no fija O</a:t>
            </a:r>
            <a:r>
              <a:rPr kumimoji="0" lang="es-PE" sz="1800" b="0" i="0" u="none" strike="noStrike" kern="1200" cap="none" spc="0" normalizeH="0" baseline="-2500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2.</a:t>
            </a:r>
            <a:endParaRPr kumimoji="0" lang="es-PE" sz="18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18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En cambio, fijación secundaria de CO</a:t>
            </a:r>
            <a:r>
              <a:rPr kumimoji="0" lang="es-PE" sz="1800" b="0" i="0" u="none" strike="noStrike" kern="1200" cap="none" spc="0" normalizeH="0" baseline="-2500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2</a:t>
            </a:r>
            <a:r>
              <a:rPr kumimoji="0" lang="es-PE" sz="18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 y la síntesis de azúcar se producen a través de la Rubisco en el ciclo de Calvin-Benson.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3" name="Rectángulo 2"/>
          <p:cNvSpPr/>
          <p:nvPr/>
        </p:nvSpPr>
        <p:spPr>
          <a:xfrm>
            <a:off x="6722758" y="763667"/>
            <a:ext cx="4893712"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2000" b="1" i="0" u="sng"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Fijación fotosintética del carbono vía C4 (C4)</a:t>
            </a:r>
            <a:endParaRPr kumimoji="0" lang="es-PE" sz="2000" b="1"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4" name="Picture 5">
            <a:extLst>
              <a:ext uri="{FF2B5EF4-FFF2-40B4-BE49-F238E27FC236}">
                <a16:creationId xmlns:a16="http://schemas.microsoft.com/office/drawing/2014/main" id="{138FB378-E0F4-5940-A73F-DD23CA08D58B}"/>
              </a:ext>
            </a:extLst>
          </p:cNvPr>
          <p:cNvPicPr>
            <a:picLocks noChangeAspect="1"/>
          </p:cNvPicPr>
          <p:nvPr/>
        </p:nvPicPr>
        <p:blipFill>
          <a:blip r:embed="rId2"/>
          <a:stretch>
            <a:fillRect/>
          </a:stretch>
        </p:blipFill>
        <p:spPr>
          <a:xfrm>
            <a:off x="546672" y="3035881"/>
            <a:ext cx="6038402" cy="3769867"/>
          </a:xfrm>
          <a:prstGeom prst="rect">
            <a:avLst/>
          </a:prstGeom>
        </p:spPr>
      </p:pic>
      <p:pic>
        <p:nvPicPr>
          <p:cNvPr id="25" name="Picture 6">
            <a:extLst>
              <a:ext uri="{FF2B5EF4-FFF2-40B4-BE49-F238E27FC236}">
                <a16:creationId xmlns:a16="http://schemas.microsoft.com/office/drawing/2014/main" id="{1CE945A0-4619-C44A-9108-EC5AF3E2F0F3}"/>
              </a:ext>
            </a:extLst>
          </p:cNvPr>
          <p:cNvPicPr>
            <a:picLocks noChangeAspect="1"/>
          </p:cNvPicPr>
          <p:nvPr/>
        </p:nvPicPr>
        <p:blipFill>
          <a:blip r:embed="rId3"/>
          <a:stretch>
            <a:fillRect/>
          </a:stretch>
        </p:blipFill>
        <p:spPr>
          <a:xfrm>
            <a:off x="7230714" y="1287125"/>
            <a:ext cx="4825477" cy="5265086"/>
          </a:xfrm>
          <a:prstGeom prst="rect">
            <a:avLst/>
          </a:prstGeom>
        </p:spPr>
      </p:pic>
    </p:spTree>
    <p:extLst>
      <p:ext uri="{BB962C8B-B14F-4D97-AF65-F5344CB8AC3E}">
        <p14:creationId xmlns:p14="http://schemas.microsoft.com/office/powerpoint/2010/main" val="829919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99939D5C-5941-4B10-9F61-3C3EF217ABD3}"/>
              </a:ext>
            </a:extLst>
          </p:cNvPr>
          <p:cNvSpPr>
            <a:spLocks noGrp="1"/>
          </p:cNvSpPr>
          <p:nvPr>
            <p:ph idx="1"/>
          </p:nvPr>
        </p:nvSpPr>
        <p:spPr>
          <a:xfrm>
            <a:off x="688994" y="455289"/>
            <a:ext cx="6500152" cy="520329"/>
          </a:xfrm>
        </p:spPr>
        <p:txBody>
          <a:bodyPr>
            <a:normAutofit/>
          </a:bodyPr>
          <a:lstStyle/>
          <a:p>
            <a:pPr marL="0" indent="0" algn="just">
              <a:buNone/>
            </a:pPr>
            <a:r>
              <a:rPr lang="es-PE" sz="2600" b="1" dirty="0"/>
              <a:t>4. Mecanismo fotosintético C4</a:t>
            </a:r>
            <a:endParaRPr lang="en-US" sz="2600" dirty="0"/>
          </a:p>
          <a:p>
            <a:pPr marL="0" indent="0" algn="just">
              <a:buNone/>
            </a:pPr>
            <a:endParaRPr lang="en-US" sz="2600" dirty="0"/>
          </a:p>
          <a:p>
            <a:pPr marL="0" indent="0" algn="just">
              <a:buNone/>
            </a:pPr>
            <a:endParaRPr lang="es-PE" sz="2600" b="1" dirty="0"/>
          </a:p>
        </p:txBody>
      </p:sp>
      <p:cxnSp>
        <p:nvCxnSpPr>
          <p:cNvPr id="5" name="Conector recto 4">
            <a:extLst>
              <a:ext uri="{FF2B5EF4-FFF2-40B4-BE49-F238E27FC236}">
                <a16:creationId xmlns:a16="http://schemas.microsoft.com/office/drawing/2014/main" id="{99D6AEA9-D1B5-4286-800C-11719F02AC80}"/>
              </a:ext>
            </a:extLst>
          </p:cNvPr>
          <p:cNvCxnSpPr>
            <a:cxnSpLocks/>
          </p:cNvCxnSpPr>
          <p:nvPr/>
        </p:nvCxnSpPr>
        <p:spPr>
          <a:xfrm>
            <a:off x="688994" y="1041107"/>
            <a:ext cx="5603837" cy="0"/>
          </a:xfrm>
          <a:prstGeom prst="line">
            <a:avLst/>
          </a:prstGeom>
          <a:ln w="57150" cmpd="thickThin">
            <a:solidFill>
              <a:srgbClr val="00B050"/>
            </a:solidFill>
          </a:ln>
        </p:spPr>
        <p:style>
          <a:lnRef idx="1">
            <a:schemeClr val="accent1"/>
          </a:lnRef>
          <a:fillRef idx="0">
            <a:schemeClr val="accent1"/>
          </a:fillRef>
          <a:effectRef idx="0">
            <a:schemeClr val="accent1"/>
          </a:effectRef>
          <a:fontRef idx="minor">
            <a:schemeClr val="tx1"/>
          </a:fontRef>
        </p:style>
      </p:cxnSp>
      <p:pic>
        <p:nvPicPr>
          <p:cNvPr id="8" name="Imagem 4">
            <a:extLst>
              <a:ext uri="{FF2B5EF4-FFF2-40B4-BE49-F238E27FC236}">
                <a16:creationId xmlns:a16="http://schemas.microsoft.com/office/drawing/2014/main" id="{549FC8F0-A62A-8A46-8828-D2276BD09B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0026" y="4105966"/>
            <a:ext cx="3826436" cy="2430526"/>
          </a:xfrm>
          <a:prstGeom prst="rect">
            <a:avLst/>
          </a:prstGeom>
        </p:spPr>
      </p:pic>
      <p:pic>
        <p:nvPicPr>
          <p:cNvPr id="9" name="Imagem 7">
            <a:extLst>
              <a:ext uri="{FF2B5EF4-FFF2-40B4-BE49-F238E27FC236}">
                <a16:creationId xmlns:a16="http://schemas.microsoft.com/office/drawing/2014/main" id="{9C682977-E648-4244-9AFC-F54207976A8C}"/>
              </a:ext>
            </a:extLst>
          </p:cNvPr>
          <p:cNvPicPr>
            <a:picLocks noChangeAspect="1"/>
          </p:cNvPicPr>
          <p:nvPr/>
        </p:nvPicPr>
        <p:blipFill rotWithShape="1">
          <a:blip r:embed="rId3">
            <a:extLst>
              <a:ext uri="{28A0092B-C50C-407E-A947-70E740481C1C}">
                <a14:useLocalDpi xmlns:a14="http://schemas.microsoft.com/office/drawing/2010/main" val="0"/>
              </a:ext>
            </a:extLst>
          </a:blip>
          <a:srcRect l="20961"/>
          <a:stretch/>
        </p:blipFill>
        <p:spPr>
          <a:xfrm>
            <a:off x="6640026" y="1041107"/>
            <a:ext cx="3842117" cy="2430526"/>
          </a:xfrm>
          <a:prstGeom prst="rect">
            <a:avLst/>
          </a:prstGeom>
        </p:spPr>
      </p:pic>
      <p:pic>
        <p:nvPicPr>
          <p:cNvPr id="10" name="Imagem 8">
            <a:extLst>
              <a:ext uri="{FF2B5EF4-FFF2-40B4-BE49-F238E27FC236}">
                <a16:creationId xmlns:a16="http://schemas.microsoft.com/office/drawing/2014/main" id="{FECE45E5-872B-8243-B757-1B989710875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3472" y="4105966"/>
            <a:ext cx="3857000" cy="2169563"/>
          </a:xfrm>
          <a:prstGeom prst="rect">
            <a:avLst/>
          </a:prstGeom>
        </p:spPr>
      </p:pic>
      <p:sp>
        <p:nvSpPr>
          <p:cNvPr id="6" name="Rectángulo 5"/>
          <p:cNvSpPr/>
          <p:nvPr/>
        </p:nvSpPr>
        <p:spPr>
          <a:xfrm>
            <a:off x="1003693" y="1506975"/>
            <a:ext cx="5626092" cy="1200329"/>
          </a:xfrm>
          <a:prstGeom prst="rect">
            <a:avLst/>
          </a:prstGeom>
        </p:spPr>
        <p:txBody>
          <a:bodyPr wrap="none">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s-PE" sz="24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Caña de azúcar (</a:t>
            </a:r>
            <a:r>
              <a:rPr kumimoji="0" lang="es-PE" sz="2400" b="0" i="1"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Saccharum officinarum</a:t>
            </a:r>
            <a:r>
              <a:rPr kumimoji="0" lang="es-PE" sz="24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 </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s-ES" sz="2400" b="0"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Maiz (</a:t>
            </a:r>
            <a:r>
              <a:rPr kumimoji="0" lang="es-ES" sz="2400" b="0" i="1"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Zea mays </a:t>
            </a:r>
            <a:r>
              <a:rPr kumimoji="0" lang="es-ES" sz="2400" b="0"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L.)</a:t>
            </a:r>
            <a:endParaRPr kumimoji="0" lang="es-ES" sz="2400" b="0" i="1"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s-ES" sz="2400" b="0"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Sorgo (</a:t>
            </a:r>
            <a:r>
              <a:rPr kumimoji="0" lang="es-ES" sz="2400" b="0" i="1"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Sorghum bicolor </a:t>
            </a:r>
            <a:r>
              <a:rPr kumimoji="0" lang="es-ES" sz="2400" b="0"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L.)</a:t>
            </a:r>
            <a:endParaRPr kumimoji="0" lang="es-PE"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74846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4">
            <a:extLst>
              <a:ext uri="{FF2B5EF4-FFF2-40B4-BE49-F238E27FC236}">
                <a16:creationId xmlns:a16="http://schemas.microsoft.com/office/drawing/2014/main" id="{E236C6B8-03D0-3249-BBEE-191190612B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9901" y="981341"/>
            <a:ext cx="8072198" cy="5684172"/>
          </a:xfrm>
          <a:prstGeom prst="rect">
            <a:avLst/>
          </a:prstGeom>
        </p:spPr>
      </p:pic>
      <p:sp>
        <p:nvSpPr>
          <p:cNvPr id="11" name="Marcador de contenido 2">
            <a:extLst>
              <a:ext uri="{FF2B5EF4-FFF2-40B4-BE49-F238E27FC236}">
                <a16:creationId xmlns:a16="http://schemas.microsoft.com/office/drawing/2014/main" id="{BEFF9171-67C5-4B05-81DC-14BF5152F6DB}"/>
              </a:ext>
            </a:extLst>
          </p:cNvPr>
          <p:cNvSpPr txBox="1">
            <a:spLocks/>
          </p:cNvSpPr>
          <p:nvPr/>
        </p:nvSpPr>
        <p:spPr>
          <a:xfrm>
            <a:off x="299975" y="109805"/>
            <a:ext cx="8201088" cy="520329"/>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rPr>
              <a:t>PLANTAS CAM</a:t>
            </a: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n-US"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a:p>
            <a:pPr marL="0" marR="0" lvl="0" indent="-2286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endParaRPr kumimoji="0" lang="es-PE" sz="2800" b="1"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outerShdw blurRad="38100" dist="38100" dir="2700000" algn="tl">
                  <a:srgbClr val="000000">
                    <a:alpha val="43137"/>
                  </a:srgbClr>
                </a:outerShdw>
                <a:reflection blurRad="6350" stA="53000" endA="300" endPos="35500" dir="5400000" sy="-90000" algn="bl" rotWithShape="0"/>
              </a:effectLst>
              <a:uLnTx/>
              <a:uFillTx/>
              <a:latin typeface="Calibri" panose="020F0502020204030204"/>
              <a:ea typeface="+mn-ea"/>
              <a:cs typeface="+mn-cs"/>
            </a:endParaRPr>
          </a:p>
        </p:txBody>
      </p:sp>
      <p:cxnSp>
        <p:nvCxnSpPr>
          <p:cNvPr id="12" name="Conector recto 11">
            <a:extLst>
              <a:ext uri="{FF2B5EF4-FFF2-40B4-BE49-F238E27FC236}">
                <a16:creationId xmlns:a16="http://schemas.microsoft.com/office/drawing/2014/main" id="{8A414A09-43C2-4EF4-A9C2-7118ECA71483}"/>
              </a:ext>
            </a:extLst>
          </p:cNvPr>
          <p:cNvCxnSpPr/>
          <p:nvPr/>
        </p:nvCxnSpPr>
        <p:spPr>
          <a:xfrm>
            <a:off x="299975" y="757238"/>
            <a:ext cx="9115488" cy="0"/>
          </a:xfrm>
          <a:prstGeom prst="line">
            <a:avLst/>
          </a:prstGeom>
          <a:ln w="28575">
            <a:solidFill>
              <a:srgbClr val="698EB0"/>
            </a:solidFill>
          </a:ln>
          <a:effectLst>
            <a:outerShdw blurRad="63500" sx="102000" sy="102000" algn="ctr"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pic>
        <p:nvPicPr>
          <p:cNvPr id="13" name="Imagen 12">
            <a:extLst>
              <a:ext uri="{FF2B5EF4-FFF2-40B4-BE49-F238E27FC236}">
                <a16:creationId xmlns:a16="http://schemas.microsoft.com/office/drawing/2014/main" id="{2DFCF394-325F-4621-AAA5-746F9D90C431}"/>
              </a:ext>
            </a:extLst>
          </p:cNvPr>
          <p:cNvPicPr>
            <a:picLocks noChangeAspect="1"/>
          </p:cNvPicPr>
          <p:nvPr/>
        </p:nvPicPr>
        <p:blipFill rotWithShape="1">
          <a:blip r:embed="rId3"/>
          <a:srcRect t="23750" b="30500"/>
          <a:stretch/>
        </p:blipFill>
        <p:spPr>
          <a:xfrm>
            <a:off x="8382000" y="18763"/>
            <a:ext cx="3810000" cy="871536"/>
          </a:xfrm>
          <a:prstGeom prst="rect">
            <a:avLst/>
          </a:prstGeom>
        </p:spPr>
      </p:pic>
      <p:sp>
        <p:nvSpPr>
          <p:cNvPr id="14" name="Rectángulo 13">
            <a:extLst>
              <a:ext uri="{FF2B5EF4-FFF2-40B4-BE49-F238E27FC236}">
                <a16:creationId xmlns:a16="http://schemas.microsoft.com/office/drawing/2014/main" id="{39BDEDC4-E764-4A02-B4E1-EDDB6B797A9D}"/>
              </a:ext>
            </a:extLst>
          </p:cNvPr>
          <p:cNvSpPr/>
          <p:nvPr/>
        </p:nvSpPr>
        <p:spPr>
          <a:xfrm>
            <a:off x="7443788" y="981341"/>
            <a:ext cx="2828925" cy="5684141"/>
          </a:xfrm>
          <a:prstGeom prst="rect">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 name="Imagen 14">
            <a:extLst>
              <a:ext uri="{FF2B5EF4-FFF2-40B4-BE49-F238E27FC236}">
                <a16:creationId xmlns:a16="http://schemas.microsoft.com/office/drawing/2014/main" id="{F0F8DA07-2083-4D23-95E2-B6E7D5A4E289}"/>
              </a:ext>
            </a:extLst>
          </p:cNvPr>
          <p:cNvPicPr>
            <a:picLocks noChangeAspect="1"/>
          </p:cNvPicPr>
          <p:nvPr/>
        </p:nvPicPr>
        <p:blipFill rotWithShape="1">
          <a:blip r:embed="rId4"/>
          <a:srcRect b="13376"/>
          <a:stretch/>
        </p:blipFill>
        <p:spPr>
          <a:xfrm>
            <a:off x="10429876" y="981341"/>
            <a:ext cx="1528762" cy="1324264"/>
          </a:xfrm>
          <a:prstGeom prst="rect">
            <a:avLst/>
          </a:prstGeom>
        </p:spPr>
      </p:pic>
    </p:spTree>
    <p:extLst>
      <p:ext uri="{BB962C8B-B14F-4D97-AF65-F5344CB8AC3E}">
        <p14:creationId xmlns:p14="http://schemas.microsoft.com/office/powerpoint/2010/main" val="2065307021"/>
      </p:ext>
    </p:extLst>
  </p:cSld>
  <p:clrMapOvr>
    <a:masterClrMapping/>
  </p:clrMapOvr>
</p:sld>
</file>

<file path=ppt/theme/theme1.xml><?xml version="1.0" encoding="utf-8"?>
<a:theme xmlns:a="http://schemas.openxmlformats.org/drawingml/2006/main" name="Clean and Neat Style Portfolio by Slidesgo">
  <a:themeElements>
    <a:clrScheme name="Simple Light">
      <a:dk1>
        <a:srgbClr val="191919"/>
      </a:dk1>
      <a:lt1>
        <a:srgbClr val="FFFFFF"/>
      </a:lt1>
      <a:dk2>
        <a:srgbClr val="45818E"/>
      </a:dk2>
      <a:lt2>
        <a:srgbClr val="D9D9D9"/>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762</TotalTime>
  <Words>1468</Words>
  <Application>Microsoft Office PowerPoint</Application>
  <PresentationFormat>Panorámica</PresentationFormat>
  <Paragraphs>113</Paragraphs>
  <Slides>18</Slides>
  <Notes>5</Notes>
  <HiddenSlides>0</HiddenSlides>
  <MMClips>0</MMClips>
  <ScaleCrop>false</ScaleCrop>
  <HeadingPairs>
    <vt:vector size="6" baseType="variant">
      <vt:variant>
        <vt:lpstr>Fuentes usadas</vt:lpstr>
      </vt:variant>
      <vt:variant>
        <vt:i4>8</vt:i4>
      </vt:variant>
      <vt:variant>
        <vt:lpstr>Tema</vt:lpstr>
      </vt:variant>
      <vt:variant>
        <vt:i4>3</vt:i4>
      </vt:variant>
      <vt:variant>
        <vt:lpstr>Títulos de diapositiva</vt:lpstr>
      </vt:variant>
      <vt:variant>
        <vt:i4>18</vt:i4>
      </vt:variant>
    </vt:vector>
  </HeadingPairs>
  <TitlesOfParts>
    <vt:vector size="29" baseType="lpstr">
      <vt:lpstr>Arial</vt:lpstr>
      <vt:lpstr>Calibri</vt:lpstr>
      <vt:lpstr>Calibri Light</vt:lpstr>
      <vt:lpstr>Comic Sans MS</vt:lpstr>
      <vt:lpstr>Nunito Light</vt:lpstr>
      <vt:lpstr>Poppins</vt:lpstr>
      <vt:lpstr>Times New Roman</vt:lpstr>
      <vt:lpstr>Wingdings</vt:lpstr>
      <vt:lpstr>Clean and Neat Style Portfolio by Slidesgo</vt:lpstr>
      <vt:lpstr>Office Theme</vt:lpstr>
      <vt:lpstr>Tema de Office</vt:lpstr>
      <vt:lpstr>Plantas C3, C4 y CAM</vt:lpstr>
      <vt:lpstr>Fotosíntesis </vt:lpstr>
      <vt:lpstr>Vía metabólica C3 </vt:lpstr>
      <vt:lpstr>Ejemplos de Plantas C3:</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USUARIO</dc:creator>
  <cp:lastModifiedBy>USUARIO</cp:lastModifiedBy>
  <cp:revision>4</cp:revision>
  <dcterms:created xsi:type="dcterms:W3CDTF">2024-09-03T15:15:06Z</dcterms:created>
  <dcterms:modified xsi:type="dcterms:W3CDTF">2024-09-17T19:04:33Z</dcterms:modified>
</cp:coreProperties>
</file>

<file path=docProps/thumbnail.jpeg>
</file>